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4" r:id="rId5"/>
    <p:sldId id="266" r:id="rId6"/>
    <p:sldId id="267" r:id="rId7"/>
    <p:sldId id="272" r:id="rId8"/>
    <p:sldId id="265" r:id="rId9"/>
    <p:sldId id="260" r:id="rId10"/>
    <p:sldId id="259" r:id="rId11"/>
    <p:sldId id="269" r:id="rId12"/>
    <p:sldId id="271" r:id="rId13"/>
    <p:sldId id="270" r:id="rId14"/>
    <p:sldId id="261" r:id="rId15"/>
    <p:sldId id="263" r:id="rId16"/>
    <p:sldId id="268" r:id="rId17"/>
    <p:sldId id="262" r:id="rId18"/>
  </p:sldIdLst>
  <p:sldSz cx="12192000" cy="6858000"/>
  <p:notesSz cx="7104063" cy="10234613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0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DCA864-55EE-44EA-8EDC-24BB92D8D0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E18D14-DD99-49CB-84C9-0AB0F0EF9D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e-A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177E07-4502-436B-B256-7BF843A356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0E75E2-D3B0-4BDF-9818-8E192491E34D}" type="datetimeFigureOut">
              <a:rPr lang="de-AT" smtClean="0"/>
              <a:t>31.08.2023</a:t>
            </a:fld>
            <a:endParaRPr lang="de-A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71491B-034B-42EA-AD44-C28E6E680A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B9382E-078E-4E3C-BB74-4DF0017135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28FB7-A9AA-49F3-937B-0C99ACC6F008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9563228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051E5-2456-4709-9ABF-E04111B1F0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A66FF01-5141-4876-838A-A9576141EC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A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37690B-5F6D-482B-9C32-1891CA3259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0E75E2-D3B0-4BDF-9818-8E192491E34D}" type="datetimeFigureOut">
              <a:rPr lang="de-AT" smtClean="0"/>
              <a:t>31.08.2023</a:t>
            </a:fld>
            <a:endParaRPr lang="de-A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CE926D-07F8-4982-958F-BEE00DCB10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0FD7FC-90E0-4973-824E-43A39B665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28FB7-A9AA-49F3-937B-0C99ACC6F008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7545216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6E7F50C-6F82-4E1E-9C82-7B6A0A8FCFA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00954AB-046E-4A02-A929-393BABA7D2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A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1AAED8-2E2C-4FE7-81B2-C33E106C02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0E75E2-D3B0-4BDF-9818-8E192491E34D}" type="datetimeFigureOut">
              <a:rPr lang="de-AT" smtClean="0"/>
              <a:t>31.08.2023</a:t>
            </a:fld>
            <a:endParaRPr lang="de-A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82CC22-2A20-4EE1-B6AC-1C6CCC2F8E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45F4A3-4701-4B29-AEBD-F3169B02E2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28FB7-A9AA-49F3-937B-0C99ACC6F008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8310264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7BB9C5-9484-42EC-B5DD-D34987AFE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7306F3-CB0C-42C2-8223-61AE496165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A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9A38CC-847A-4720-B628-D9CE3FACB6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0E75E2-D3B0-4BDF-9818-8E192491E34D}" type="datetimeFigureOut">
              <a:rPr lang="de-AT" smtClean="0"/>
              <a:t>31.08.2023</a:t>
            </a:fld>
            <a:endParaRPr lang="de-A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C3D6C6-D120-4801-B80E-556D404F86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E3EDF3-6CC9-4AAB-8066-938678FBE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28FB7-A9AA-49F3-937B-0C99ACC6F008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7625809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B116E-57C9-4EC6-B3D1-A1ABF9292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B44E27-EC19-4E12-AC73-11153BEFA8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33A3BF-F77F-4B6D-B23C-0335808418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0E75E2-D3B0-4BDF-9818-8E192491E34D}" type="datetimeFigureOut">
              <a:rPr lang="de-AT" smtClean="0"/>
              <a:t>31.08.2023</a:t>
            </a:fld>
            <a:endParaRPr lang="de-A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0A6F13-274A-4645-84BC-5D2E6423FC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67EDE8-0732-46F9-966B-363C0E6BC4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28FB7-A9AA-49F3-937B-0C99ACC6F008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0999389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E1AD33-8CD9-4562-A116-CBE20E9003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E12E77-05AC-42E3-807D-386DCC4E9A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A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A332D6-995A-4540-9008-0C213645E8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A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5084C6-F6EC-437A-B61F-ECF284ACC8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0E75E2-D3B0-4BDF-9818-8E192491E34D}" type="datetimeFigureOut">
              <a:rPr lang="de-AT" smtClean="0"/>
              <a:t>31.08.2023</a:t>
            </a:fld>
            <a:endParaRPr lang="de-A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A3CBB2-20E2-4BE0-BA0B-4DDC3B3A74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FC4EB4-1D34-4884-822E-8EA3B7221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28FB7-A9AA-49F3-937B-0C99ACC6F008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528675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244D86-0868-44B9-9A45-A6B865D162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61D8D5-9FEB-4027-9404-1645F11B63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33D449-7D3F-493C-8AD1-6EBD81C8C8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A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565845-CBFD-4607-8A95-BD9750AF5C7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A7915F5-888D-4976-A628-763D015272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A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BC6EB72-DF1D-449E-9FAE-E18B4F16C1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0E75E2-D3B0-4BDF-9818-8E192491E34D}" type="datetimeFigureOut">
              <a:rPr lang="de-AT" smtClean="0"/>
              <a:t>31.08.2023</a:t>
            </a:fld>
            <a:endParaRPr lang="de-A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CDDC585-A6B2-4B3A-9241-49ABCA2D25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C41FE56-A626-47D0-8F7D-FB64FF415D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28FB7-A9AA-49F3-937B-0C99ACC6F008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1639392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E7D818-314A-4186-B04E-B11BD6B2C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D27BCB2-F750-4362-8346-27CF664BD1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0E75E2-D3B0-4BDF-9818-8E192491E34D}" type="datetimeFigureOut">
              <a:rPr lang="de-AT" smtClean="0"/>
              <a:t>31.08.2023</a:t>
            </a:fld>
            <a:endParaRPr lang="de-A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8D8B84-1AA1-4B11-8C7F-B1D7F77AAC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E642A6-C76A-467C-A618-F24B8B6D17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28FB7-A9AA-49F3-937B-0C99ACC6F008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1938060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7ED2203-F769-4869-952C-894CC9DA54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0E75E2-D3B0-4BDF-9818-8E192491E34D}" type="datetimeFigureOut">
              <a:rPr lang="de-AT" smtClean="0"/>
              <a:t>31.08.2023</a:t>
            </a:fld>
            <a:endParaRPr lang="de-A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5F28DC-6747-4AFC-B75D-049DDBB64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977B7D-9F05-4F65-893A-ED26539E0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28FB7-A9AA-49F3-937B-0C99ACC6F008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2291606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AD75E8-3CA3-4C97-97AA-38AF8C1913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23C684-D6F0-4FCE-9D4D-28405F663E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A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CAA04A-0EF1-4E6E-8AE3-FFD5B9BBC2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12F99B-B674-467A-B1B0-1B26C6600E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0E75E2-D3B0-4BDF-9818-8E192491E34D}" type="datetimeFigureOut">
              <a:rPr lang="de-AT" smtClean="0"/>
              <a:t>31.08.2023</a:t>
            </a:fld>
            <a:endParaRPr lang="de-A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363841-5ABC-4441-8828-F4CC3F9EB6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96E36B-9E5A-44A7-9A4B-84E29F565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28FB7-A9AA-49F3-937B-0C99ACC6F008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8187789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07422-BBC1-4E8B-AA9F-491DF35EE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837A167-46DC-4206-AD30-7988E21CFBC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A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B0EED8-9116-4905-8899-8542509E20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E4A5A7-0BB4-4131-8A3B-24717334C7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0E75E2-D3B0-4BDF-9818-8E192491E34D}" type="datetimeFigureOut">
              <a:rPr lang="de-AT" smtClean="0"/>
              <a:t>31.08.2023</a:t>
            </a:fld>
            <a:endParaRPr lang="de-A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EC8735-1966-48A8-BAF7-EAC8E05634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AB6BAE-0B8E-4F14-A50C-D24CADC89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28FB7-A9AA-49F3-937B-0C99ACC6F008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2202917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BFFA3F-7C5C-4429-B77D-2B4E7E2295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6FDE8C-5271-4EA3-BBE6-74BCCCDBEE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A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3410DC-3EBC-4DD2-85BB-06D0E48B08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0E75E2-D3B0-4BDF-9818-8E192491E34D}" type="datetimeFigureOut">
              <a:rPr lang="de-AT" smtClean="0"/>
              <a:t>31.08.2023</a:t>
            </a:fld>
            <a:endParaRPr lang="de-A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0F2B56-C8F2-4BB3-BCCF-429FA2384C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A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637308-E3C4-4C48-9229-93137381F1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328FB7-A9AA-49F3-937B-0C99ACC6F008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0907197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emf"/><Relationship Id="rId4" Type="http://schemas.openxmlformats.org/officeDocument/2006/relationships/image" Target="../media/image11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8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emf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em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B6B44-4A69-43A2-9089-D327AD7768D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AT" dirty="0"/>
              <a:t>MgO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4474385-A177-4E80-9ECD-63E8A935989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8901438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DCD9167-F140-4941-BC93-2CEBFA9293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636" y="827518"/>
            <a:ext cx="3643200" cy="36432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B3C65BC-BB19-48DC-BF2D-EEC124D5F3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3384" y="106265"/>
            <a:ext cx="5925600" cy="59256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2D9660F-F5AF-47E7-A504-86204842CAEB}"/>
              </a:ext>
            </a:extLst>
          </p:cNvPr>
          <p:cNvSpPr>
            <a:spLocks noChangeAspect="1"/>
          </p:cNvSpPr>
          <p:nvPr/>
        </p:nvSpPr>
        <p:spPr>
          <a:xfrm rot="20640394">
            <a:off x="6364823" y="2133687"/>
            <a:ext cx="780181" cy="78018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59AEF14-59E3-4E7A-82AA-4DA4863C338E}"/>
              </a:ext>
            </a:extLst>
          </p:cNvPr>
          <p:cNvSpPr>
            <a:spLocks noChangeAspect="1"/>
          </p:cNvSpPr>
          <p:nvPr/>
        </p:nvSpPr>
        <p:spPr>
          <a:xfrm rot="20593318">
            <a:off x="2449538" y="1651214"/>
            <a:ext cx="780181" cy="78018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2977184-A23A-4C6B-9D3B-78AE58F58BAD}"/>
              </a:ext>
            </a:extLst>
          </p:cNvPr>
          <p:cNvCxnSpPr>
            <a:cxnSpLocks/>
          </p:cNvCxnSpPr>
          <p:nvPr/>
        </p:nvCxnSpPr>
        <p:spPr>
          <a:xfrm flipV="1">
            <a:off x="5636433" y="3429000"/>
            <a:ext cx="0" cy="8005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6E0A5D0-B813-483E-BF65-BD9E4D110885}"/>
              </a:ext>
            </a:extLst>
          </p:cNvPr>
          <p:cNvCxnSpPr>
            <a:cxnSpLocks/>
          </p:cNvCxnSpPr>
          <p:nvPr/>
        </p:nvCxnSpPr>
        <p:spPr>
          <a:xfrm flipV="1">
            <a:off x="5636433" y="4229525"/>
            <a:ext cx="748464" cy="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6ADB1C46-4B5A-42E2-B542-100129852057}"/>
              </a:ext>
            </a:extLst>
          </p:cNvPr>
          <p:cNvSpPr txBox="1"/>
          <p:nvPr/>
        </p:nvSpPr>
        <p:spPr>
          <a:xfrm>
            <a:off x="6096000" y="4229525"/>
            <a:ext cx="772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dirty="0"/>
              <a:t>[011]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68B61FB-CB98-4FB5-84BD-37FC2040E971}"/>
              </a:ext>
            </a:extLst>
          </p:cNvPr>
          <p:cNvSpPr txBox="1"/>
          <p:nvPr/>
        </p:nvSpPr>
        <p:spPr>
          <a:xfrm>
            <a:off x="4976191" y="3108031"/>
            <a:ext cx="772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dirty="0"/>
              <a:t>[011]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2BB07C9-EB48-4C12-8FDE-83E0F0E9D433}"/>
              </a:ext>
            </a:extLst>
          </p:cNvPr>
          <p:cNvCxnSpPr>
            <a:cxnSpLocks/>
            <a:stCxn id="17" idx="0"/>
            <a:endCxn id="17" idx="0"/>
          </p:cNvCxnSpPr>
          <p:nvPr/>
        </p:nvCxnSpPr>
        <p:spPr>
          <a:xfrm>
            <a:off x="6482159" y="4229525"/>
            <a:ext cx="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CC7065D-895B-4AE1-B3D2-CDDB92A0FE0A}"/>
              </a:ext>
            </a:extLst>
          </p:cNvPr>
          <p:cNvCxnSpPr>
            <a:cxnSpLocks/>
          </p:cNvCxnSpPr>
          <p:nvPr/>
        </p:nvCxnSpPr>
        <p:spPr>
          <a:xfrm>
            <a:off x="6482159" y="4293704"/>
            <a:ext cx="14312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E9AB5AB-49A7-4845-B979-6634B1787FAF}"/>
              </a:ext>
            </a:extLst>
          </p:cNvPr>
          <p:cNvGrpSpPr/>
          <p:nvPr/>
        </p:nvGrpSpPr>
        <p:grpSpPr>
          <a:xfrm>
            <a:off x="2554788" y="4509612"/>
            <a:ext cx="1305845" cy="1134023"/>
            <a:chOff x="2436670" y="5290675"/>
            <a:chExt cx="1305845" cy="1134023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2BB8836A-EA2D-40F5-BB15-2B7B47F7642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436670" y="5290675"/>
              <a:ext cx="1305845" cy="1134023"/>
            </a:xfrm>
            <a:prstGeom prst="rect">
              <a:avLst/>
            </a:prstGeom>
          </p:spPr>
        </p:pic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EF32FEEA-CF18-4748-A9F3-466DD72EDF4A}"/>
                </a:ext>
              </a:extLst>
            </p:cNvPr>
            <p:cNvGrpSpPr/>
            <p:nvPr/>
          </p:nvGrpSpPr>
          <p:grpSpPr>
            <a:xfrm>
              <a:off x="2736406" y="5368463"/>
              <a:ext cx="804957" cy="882618"/>
              <a:chOff x="8177118" y="3925856"/>
              <a:chExt cx="585787" cy="604837"/>
            </a:xfrm>
          </p:grpSpPr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FC5C7647-0F00-44ED-BEFA-4CFE18242AB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77118" y="4030631"/>
                <a:ext cx="100012" cy="500062"/>
              </a:xfrm>
              <a:prstGeom prst="line">
                <a:avLst/>
              </a:prstGeom>
              <a:ln w="2540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D28246E4-DFC5-4CE0-BCC1-26924AAC21B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277130" y="4425918"/>
                <a:ext cx="485775" cy="104775"/>
              </a:xfrm>
              <a:prstGeom prst="line">
                <a:avLst/>
              </a:prstGeom>
              <a:ln w="2540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61577CC1-C28F-4D48-836F-4DFC731EC8A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62893" y="3925856"/>
                <a:ext cx="100012" cy="500062"/>
              </a:xfrm>
              <a:prstGeom prst="line">
                <a:avLst/>
              </a:prstGeom>
              <a:ln w="2540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A75BE303-1C97-4CF7-8920-4AA414386E7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177118" y="3925856"/>
                <a:ext cx="485775" cy="104775"/>
              </a:xfrm>
              <a:prstGeom prst="line">
                <a:avLst/>
              </a:prstGeom>
              <a:ln w="2540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397C00F5-F530-400B-9040-9EED82F6C860}"/>
              </a:ext>
            </a:extLst>
          </p:cNvPr>
          <p:cNvCxnSpPr>
            <a:cxnSpLocks/>
          </p:cNvCxnSpPr>
          <p:nvPr/>
        </p:nvCxnSpPr>
        <p:spPr>
          <a:xfrm flipH="1">
            <a:off x="8070574" y="1152938"/>
            <a:ext cx="346539" cy="267959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7F858409-E8C5-4935-BACC-7D23A4CCD178}"/>
              </a:ext>
            </a:extLst>
          </p:cNvPr>
          <p:cNvSpPr txBox="1"/>
          <p:nvPr/>
        </p:nvSpPr>
        <p:spPr>
          <a:xfrm>
            <a:off x="8730532" y="1645920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/>
              <a:t>MA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74EB2AC-7A16-4FEF-9CCD-313A16BECE52}"/>
              </a:ext>
            </a:extLst>
          </p:cNvPr>
          <p:cNvSpPr txBox="1"/>
          <p:nvPr/>
        </p:nvSpPr>
        <p:spPr>
          <a:xfrm>
            <a:off x="4976191" y="238539"/>
            <a:ext cx="772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dirty="0"/>
              <a:t>0.48 V 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4FCE1E48-0DDB-4DAE-B9E2-FBA29F1A7B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057" y="4688325"/>
            <a:ext cx="1678941" cy="1563386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A600CCA0-6387-46BA-8046-58D3389EA237}"/>
              </a:ext>
            </a:extLst>
          </p:cNvPr>
          <p:cNvSpPr txBox="1"/>
          <p:nvPr/>
        </p:nvSpPr>
        <p:spPr>
          <a:xfrm>
            <a:off x="2353538" y="5734228"/>
            <a:ext cx="21244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dirty="0" err="1"/>
              <a:t>Biasvolt</a:t>
            </a:r>
            <a:r>
              <a:rPr lang="de-AT" dirty="0"/>
              <a:t>[mV]=53.54</a:t>
            </a:r>
          </a:p>
          <a:p>
            <a:r>
              <a:rPr lang="de-AT" dirty="0" err="1"/>
              <a:t>Current</a:t>
            </a:r>
            <a:r>
              <a:rPr lang="de-AT" dirty="0"/>
              <a:t>[A]=1.0E-09</a:t>
            </a:r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BEF5E87C-5FE9-8AB1-D246-23095CF71C83}"/>
              </a:ext>
            </a:extLst>
          </p:cNvPr>
          <p:cNvSpPr>
            <a:spLocks noChangeAspect="1"/>
          </p:cNvSpPr>
          <p:nvPr/>
        </p:nvSpPr>
        <p:spPr>
          <a:xfrm rot="20593318">
            <a:off x="1008622" y="5003480"/>
            <a:ext cx="780181" cy="78018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4712147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B3C65BC-BB19-48DC-BF2D-EEC124D5F3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3384" y="106265"/>
            <a:ext cx="5925600" cy="59256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2D9660F-F5AF-47E7-A504-86204842CAEB}"/>
              </a:ext>
            </a:extLst>
          </p:cNvPr>
          <p:cNvSpPr>
            <a:spLocks noChangeAspect="1"/>
          </p:cNvSpPr>
          <p:nvPr/>
        </p:nvSpPr>
        <p:spPr>
          <a:xfrm rot="20640394">
            <a:off x="6364823" y="2133687"/>
            <a:ext cx="780181" cy="78018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68B61FB-CB98-4FB5-84BD-37FC2040E971}"/>
              </a:ext>
            </a:extLst>
          </p:cNvPr>
          <p:cNvSpPr txBox="1"/>
          <p:nvPr/>
        </p:nvSpPr>
        <p:spPr>
          <a:xfrm>
            <a:off x="5076385" y="3617233"/>
            <a:ext cx="772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dirty="0"/>
              <a:t>[011]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2BB07C9-EB48-4C12-8FDE-83E0F0E9D433}"/>
              </a:ext>
            </a:extLst>
          </p:cNvPr>
          <p:cNvCxnSpPr>
            <a:cxnSpLocks/>
            <a:stCxn id="17" idx="0"/>
            <a:endCxn id="17" idx="0"/>
          </p:cNvCxnSpPr>
          <p:nvPr/>
        </p:nvCxnSpPr>
        <p:spPr>
          <a:xfrm>
            <a:off x="6659976" y="3647863"/>
            <a:ext cx="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uppieren 34">
            <a:extLst>
              <a:ext uri="{FF2B5EF4-FFF2-40B4-BE49-F238E27FC236}">
                <a16:creationId xmlns:a16="http://schemas.microsoft.com/office/drawing/2014/main" id="{B27E9AC8-DB60-5361-D002-04FBDC58D7D2}"/>
              </a:ext>
            </a:extLst>
          </p:cNvPr>
          <p:cNvGrpSpPr/>
          <p:nvPr/>
        </p:nvGrpSpPr>
        <p:grpSpPr>
          <a:xfrm>
            <a:off x="6273817" y="3647863"/>
            <a:ext cx="772318" cy="369332"/>
            <a:chOff x="6273817" y="3647863"/>
            <a:chExt cx="772318" cy="36933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ADB1C46-4B5A-42E2-B542-100129852057}"/>
                </a:ext>
              </a:extLst>
            </p:cNvPr>
            <p:cNvSpPr txBox="1"/>
            <p:nvPr/>
          </p:nvSpPr>
          <p:spPr>
            <a:xfrm>
              <a:off x="6273817" y="3647863"/>
              <a:ext cx="7723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AT" dirty="0"/>
                <a:t>[011]</a:t>
              </a:r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BCC7065D-895B-4AE1-B3D2-CDDB92A0FE0A}"/>
                </a:ext>
              </a:extLst>
            </p:cNvPr>
            <p:cNvCxnSpPr>
              <a:cxnSpLocks/>
            </p:cNvCxnSpPr>
            <p:nvPr/>
          </p:nvCxnSpPr>
          <p:spPr>
            <a:xfrm>
              <a:off x="6679020" y="3728140"/>
              <a:ext cx="93041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397C00F5-F530-400B-9040-9EED82F6C860}"/>
              </a:ext>
            </a:extLst>
          </p:cNvPr>
          <p:cNvCxnSpPr>
            <a:cxnSpLocks/>
          </p:cNvCxnSpPr>
          <p:nvPr/>
        </p:nvCxnSpPr>
        <p:spPr>
          <a:xfrm flipH="1">
            <a:off x="8070574" y="1152938"/>
            <a:ext cx="346539" cy="267959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7F858409-E8C5-4935-BACC-7D23A4CCD178}"/>
              </a:ext>
            </a:extLst>
          </p:cNvPr>
          <p:cNvSpPr txBox="1"/>
          <p:nvPr/>
        </p:nvSpPr>
        <p:spPr>
          <a:xfrm>
            <a:off x="8730532" y="1645920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/>
              <a:t>MA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4FCE1E48-0DDB-4DAE-B9E2-FBA29F1A7B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4591" y="4197696"/>
            <a:ext cx="1678941" cy="1563386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  <p:sp>
        <p:nvSpPr>
          <p:cNvPr id="3" name="Rectangle 5">
            <a:extLst>
              <a:ext uri="{FF2B5EF4-FFF2-40B4-BE49-F238E27FC236}">
                <a16:creationId xmlns:a16="http://schemas.microsoft.com/office/drawing/2014/main" id="{BEF5E87C-5FE9-8AB1-D246-23095CF71C83}"/>
              </a:ext>
            </a:extLst>
          </p:cNvPr>
          <p:cNvSpPr>
            <a:spLocks noChangeAspect="1"/>
          </p:cNvSpPr>
          <p:nvPr/>
        </p:nvSpPr>
        <p:spPr>
          <a:xfrm rot="20593318">
            <a:off x="9341417" y="4694856"/>
            <a:ext cx="780181" cy="78018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2977184-A23A-4C6B-9D3B-78AE58F58BAD}"/>
              </a:ext>
            </a:extLst>
          </p:cNvPr>
          <p:cNvCxnSpPr>
            <a:cxnSpLocks/>
          </p:cNvCxnSpPr>
          <p:nvPr/>
        </p:nvCxnSpPr>
        <p:spPr>
          <a:xfrm flipH="1" flipV="1">
            <a:off x="5560896" y="3455894"/>
            <a:ext cx="460800" cy="4968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6E0A5D0-B813-483E-BF65-BD9E4D110885}"/>
              </a:ext>
            </a:extLst>
          </p:cNvPr>
          <p:cNvCxnSpPr>
            <a:cxnSpLocks/>
          </p:cNvCxnSpPr>
          <p:nvPr/>
        </p:nvCxnSpPr>
        <p:spPr>
          <a:xfrm flipV="1">
            <a:off x="6007693" y="3455198"/>
            <a:ext cx="460366" cy="4974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45069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2BB07C9-EB48-4C12-8FDE-83E0F0E9D433}"/>
              </a:ext>
            </a:extLst>
          </p:cNvPr>
          <p:cNvCxnSpPr>
            <a:cxnSpLocks/>
            <a:stCxn id="17" idx="0"/>
            <a:endCxn id="17" idx="0"/>
          </p:cNvCxnSpPr>
          <p:nvPr/>
        </p:nvCxnSpPr>
        <p:spPr>
          <a:xfrm>
            <a:off x="4890169" y="3883837"/>
            <a:ext cx="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2BF1B81F-35CA-3F40-23CA-55837FE9EDD6}"/>
              </a:ext>
            </a:extLst>
          </p:cNvPr>
          <p:cNvGrpSpPr/>
          <p:nvPr/>
        </p:nvGrpSpPr>
        <p:grpSpPr>
          <a:xfrm>
            <a:off x="2943577" y="342239"/>
            <a:ext cx="5925600" cy="5925600"/>
            <a:chOff x="4713384" y="106265"/>
            <a:chExt cx="5925600" cy="59256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B3C65BC-BB19-48DC-BF2D-EEC124D5F3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13384" y="106265"/>
              <a:ext cx="5925600" cy="5925600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2D9660F-F5AF-47E7-A504-86204842CAEB}"/>
                </a:ext>
              </a:extLst>
            </p:cNvPr>
            <p:cNvSpPr>
              <a:spLocks noChangeAspect="1"/>
            </p:cNvSpPr>
            <p:nvPr/>
          </p:nvSpPr>
          <p:spPr>
            <a:xfrm rot="20640394">
              <a:off x="6364823" y="2133687"/>
              <a:ext cx="780181" cy="78018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68B61FB-CB98-4FB5-84BD-37FC2040E971}"/>
                </a:ext>
              </a:extLst>
            </p:cNvPr>
            <p:cNvSpPr txBox="1"/>
            <p:nvPr/>
          </p:nvSpPr>
          <p:spPr>
            <a:xfrm>
              <a:off x="5076385" y="3617233"/>
              <a:ext cx="7723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AT" dirty="0"/>
                <a:t>[011]</a:t>
              </a:r>
            </a:p>
          </p:txBody>
        </p:sp>
        <p:grpSp>
          <p:nvGrpSpPr>
            <p:cNvPr id="35" name="Gruppieren 34">
              <a:extLst>
                <a:ext uri="{FF2B5EF4-FFF2-40B4-BE49-F238E27FC236}">
                  <a16:creationId xmlns:a16="http://schemas.microsoft.com/office/drawing/2014/main" id="{B27E9AC8-DB60-5361-D002-04FBDC58D7D2}"/>
                </a:ext>
              </a:extLst>
            </p:cNvPr>
            <p:cNvGrpSpPr/>
            <p:nvPr/>
          </p:nvGrpSpPr>
          <p:grpSpPr>
            <a:xfrm>
              <a:off x="6273817" y="3647863"/>
              <a:ext cx="772318" cy="369332"/>
              <a:chOff x="6273817" y="3647863"/>
              <a:chExt cx="772318" cy="369332"/>
            </a:xfrm>
          </p:grpSpPr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ADB1C46-4B5A-42E2-B542-100129852057}"/>
                  </a:ext>
                </a:extLst>
              </p:cNvPr>
              <p:cNvSpPr txBox="1"/>
              <p:nvPr/>
            </p:nvSpPr>
            <p:spPr>
              <a:xfrm>
                <a:off x="6273817" y="3647863"/>
                <a:ext cx="77231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AT" dirty="0"/>
                  <a:t>[011]</a:t>
                </a:r>
              </a:p>
            </p:txBody>
          </p: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BCC7065D-895B-4AE1-B3D2-CDDB92A0FE0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79020" y="3728140"/>
                <a:ext cx="93041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397C00F5-F530-400B-9040-9EED82F6C8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070574" y="1152938"/>
              <a:ext cx="346539" cy="267959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7F858409-E8C5-4935-BACC-7D23A4CCD178}"/>
                </a:ext>
              </a:extLst>
            </p:cNvPr>
            <p:cNvSpPr txBox="1"/>
            <p:nvPr/>
          </p:nvSpPr>
          <p:spPr>
            <a:xfrm>
              <a:off x="8730532" y="1645920"/>
              <a:ext cx="5148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AT" dirty="0"/>
                <a:t>MA</a:t>
              </a:r>
            </a:p>
          </p:txBody>
        </p:sp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4FCE1E48-0DDB-4DAE-B9E2-FBA29F1A7B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634591" y="4197696"/>
              <a:ext cx="1678941" cy="1563386"/>
            </a:xfrm>
            <a:prstGeom prst="rect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</p:pic>
        <p:sp>
          <p:nvSpPr>
            <p:cNvPr id="3" name="Rectangle 5">
              <a:extLst>
                <a:ext uri="{FF2B5EF4-FFF2-40B4-BE49-F238E27FC236}">
                  <a16:creationId xmlns:a16="http://schemas.microsoft.com/office/drawing/2014/main" id="{BEF5E87C-5FE9-8AB1-D246-23095CF71C83}"/>
                </a:ext>
              </a:extLst>
            </p:cNvPr>
            <p:cNvSpPr>
              <a:spLocks noChangeAspect="1"/>
            </p:cNvSpPr>
            <p:nvPr/>
          </p:nvSpPr>
          <p:spPr>
            <a:xfrm rot="20593318">
              <a:off x="9341417" y="4694856"/>
              <a:ext cx="780181" cy="78018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82977184-A23A-4C6B-9D3B-78AE58F58BA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60896" y="3455894"/>
              <a:ext cx="460800" cy="49680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06E0A5D0-B813-483E-BF65-BD9E4D1108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07693" y="3455198"/>
              <a:ext cx="460366" cy="49749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838613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EA03245E-58A2-135A-D91B-488BB599A879}"/>
              </a:ext>
            </a:extLst>
          </p:cNvPr>
          <p:cNvGrpSpPr>
            <a:grpSpLocks noChangeAspect="1"/>
          </p:cNvGrpSpPr>
          <p:nvPr/>
        </p:nvGrpSpPr>
        <p:grpSpPr>
          <a:xfrm>
            <a:off x="1254476" y="1083414"/>
            <a:ext cx="5040000" cy="5040000"/>
            <a:chOff x="4713384" y="106265"/>
            <a:chExt cx="5925600" cy="5925600"/>
          </a:xfrm>
        </p:grpSpPr>
        <p:pic>
          <p:nvPicPr>
            <p:cNvPr id="3" name="Picture 3">
              <a:extLst>
                <a:ext uri="{FF2B5EF4-FFF2-40B4-BE49-F238E27FC236}">
                  <a16:creationId xmlns:a16="http://schemas.microsoft.com/office/drawing/2014/main" id="{23462859-81F7-37C0-A1AB-6762671C10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13384" y="106265"/>
              <a:ext cx="5925600" cy="5925600"/>
            </a:xfrm>
            <a:prstGeom prst="rect">
              <a:avLst/>
            </a:prstGeom>
          </p:spPr>
        </p:pic>
        <p:sp>
          <p:nvSpPr>
            <p:cNvPr id="4" name="Rectangle 4">
              <a:extLst>
                <a:ext uri="{FF2B5EF4-FFF2-40B4-BE49-F238E27FC236}">
                  <a16:creationId xmlns:a16="http://schemas.microsoft.com/office/drawing/2014/main" id="{22C13BCD-F408-D5D5-BAB9-22EB51C1F99F}"/>
                </a:ext>
              </a:extLst>
            </p:cNvPr>
            <p:cNvSpPr>
              <a:spLocks noChangeAspect="1"/>
            </p:cNvSpPr>
            <p:nvPr/>
          </p:nvSpPr>
          <p:spPr>
            <a:xfrm rot="20640394">
              <a:off x="6364823" y="2133687"/>
              <a:ext cx="780181" cy="78018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  <p:sp>
          <p:nvSpPr>
            <p:cNvPr id="5" name="TextBox 19">
              <a:extLst>
                <a:ext uri="{FF2B5EF4-FFF2-40B4-BE49-F238E27FC236}">
                  <a16:creationId xmlns:a16="http://schemas.microsoft.com/office/drawing/2014/main" id="{2ED25B56-E47E-AF37-25A8-8C38044EF351}"/>
                </a:ext>
              </a:extLst>
            </p:cNvPr>
            <p:cNvSpPr txBox="1"/>
            <p:nvPr/>
          </p:nvSpPr>
          <p:spPr>
            <a:xfrm>
              <a:off x="5076385" y="3617233"/>
              <a:ext cx="7723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AT" dirty="0"/>
                <a:t>[011]</a:t>
              </a:r>
            </a:p>
          </p:txBody>
        </p:sp>
        <p:grpSp>
          <p:nvGrpSpPr>
            <p:cNvPr id="6" name="Gruppieren 5">
              <a:extLst>
                <a:ext uri="{FF2B5EF4-FFF2-40B4-BE49-F238E27FC236}">
                  <a16:creationId xmlns:a16="http://schemas.microsoft.com/office/drawing/2014/main" id="{26CC6B50-F045-A1A4-9ABE-37EDE3C432DA}"/>
                </a:ext>
              </a:extLst>
            </p:cNvPr>
            <p:cNvGrpSpPr/>
            <p:nvPr/>
          </p:nvGrpSpPr>
          <p:grpSpPr>
            <a:xfrm>
              <a:off x="6273817" y="3647863"/>
              <a:ext cx="772318" cy="369332"/>
              <a:chOff x="6273817" y="3647863"/>
              <a:chExt cx="772318" cy="369332"/>
            </a:xfrm>
          </p:grpSpPr>
          <p:sp>
            <p:nvSpPr>
              <p:cNvPr id="13" name="TextBox 16">
                <a:extLst>
                  <a:ext uri="{FF2B5EF4-FFF2-40B4-BE49-F238E27FC236}">
                    <a16:creationId xmlns:a16="http://schemas.microsoft.com/office/drawing/2014/main" id="{E7D6A504-49A6-8651-3D81-5D1DF1E6F653}"/>
                  </a:ext>
                </a:extLst>
              </p:cNvPr>
              <p:cNvSpPr txBox="1"/>
              <p:nvPr/>
            </p:nvSpPr>
            <p:spPr>
              <a:xfrm>
                <a:off x="6273817" y="3647863"/>
                <a:ext cx="77231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AT" dirty="0"/>
                  <a:t>[011]</a:t>
                </a:r>
              </a:p>
            </p:txBody>
          </p:sp>
          <p:cxnSp>
            <p:nvCxnSpPr>
              <p:cNvPr id="14" name="Straight Connector 24">
                <a:extLst>
                  <a:ext uri="{FF2B5EF4-FFF2-40B4-BE49-F238E27FC236}">
                    <a16:creationId xmlns:a16="http://schemas.microsoft.com/office/drawing/2014/main" id="{FB916FB4-DD50-5BF8-097F-B453A8E0AF1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79020" y="3728140"/>
                <a:ext cx="93041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" name="Straight Connector 36">
              <a:extLst>
                <a:ext uri="{FF2B5EF4-FFF2-40B4-BE49-F238E27FC236}">
                  <a16:creationId xmlns:a16="http://schemas.microsoft.com/office/drawing/2014/main" id="{DA884711-AC87-3324-0278-2CA2A8B72BD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070574" y="1152938"/>
              <a:ext cx="346539" cy="267959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38">
              <a:extLst>
                <a:ext uri="{FF2B5EF4-FFF2-40B4-BE49-F238E27FC236}">
                  <a16:creationId xmlns:a16="http://schemas.microsoft.com/office/drawing/2014/main" id="{EE61E5DD-DE3E-D9ED-10EE-6C05FAF550FA}"/>
                </a:ext>
              </a:extLst>
            </p:cNvPr>
            <p:cNvSpPr txBox="1"/>
            <p:nvPr/>
          </p:nvSpPr>
          <p:spPr>
            <a:xfrm>
              <a:off x="8730532" y="1645920"/>
              <a:ext cx="5148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AT" dirty="0"/>
                <a:t>MA</a:t>
              </a:r>
            </a:p>
          </p:txBody>
        </p:sp>
        <p:pic>
          <p:nvPicPr>
            <p:cNvPr id="9" name="Picture 45">
              <a:extLst>
                <a:ext uri="{FF2B5EF4-FFF2-40B4-BE49-F238E27FC236}">
                  <a16:creationId xmlns:a16="http://schemas.microsoft.com/office/drawing/2014/main" id="{05012A77-DC62-CD7E-F913-B320D88D9E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634591" y="4197696"/>
              <a:ext cx="1678941" cy="1563386"/>
            </a:xfrm>
            <a:prstGeom prst="rect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</p:pic>
        <p:sp>
          <p:nvSpPr>
            <p:cNvPr id="10" name="Rectangle 5">
              <a:extLst>
                <a:ext uri="{FF2B5EF4-FFF2-40B4-BE49-F238E27FC236}">
                  <a16:creationId xmlns:a16="http://schemas.microsoft.com/office/drawing/2014/main" id="{9377C882-D35B-D2CB-0D16-63B36A2FD674}"/>
                </a:ext>
              </a:extLst>
            </p:cNvPr>
            <p:cNvSpPr>
              <a:spLocks noChangeAspect="1"/>
            </p:cNvSpPr>
            <p:nvPr/>
          </p:nvSpPr>
          <p:spPr>
            <a:xfrm rot="20593318">
              <a:off x="9341417" y="4694856"/>
              <a:ext cx="780181" cy="78018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  <p:cxnSp>
          <p:nvCxnSpPr>
            <p:cNvPr id="11" name="Straight Arrow Connector 7">
              <a:extLst>
                <a:ext uri="{FF2B5EF4-FFF2-40B4-BE49-F238E27FC236}">
                  <a16:creationId xmlns:a16="http://schemas.microsoft.com/office/drawing/2014/main" id="{CC41CAB1-11A4-451F-E066-F6D522C8EDE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60896" y="3455894"/>
              <a:ext cx="460800" cy="49680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0">
              <a:extLst>
                <a:ext uri="{FF2B5EF4-FFF2-40B4-BE49-F238E27FC236}">
                  <a16:creationId xmlns:a16="http://schemas.microsoft.com/office/drawing/2014/main" id="{7DEDF781-9822-B326-6125-BAACC3AE15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07693" y="3455198"/>
              <a:ext cx="460366" cy="49749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51071664-79F1-2916-55C1-1C0CFA2D3F68}"/>
              </a:ext>
            </a:extLst>
          </p:cNvPr>
          <p:cNvGrpSpPr>
            <a:grpSpLocks noChangeAspect="1"/>
          </p:cNvGrpSpPr>
          <p:nvPr/>
        </p:nvGrpSpPr>
        <p:grpSpPr>
          <a:xfrm flipH="1">
            <a:off x="6698027" y="1195502"/>
            <a:ext cx="5040000" cy="5040000"/>
            <a:chOff x="74388" y="65988"/>
            <a:chExt cx="6489700" cy="6489700"/>
          </a:xfrm>
        </p:grpSpPr>
        <p:pic>
          <p:nvPicPr>
            <p:cNvPr id="16" name="Picture 4">
              <a:extLst>
                <a:ext uri="{FF2B5EF4-FFF2-40B4-BE49-F238E27FC236}">
                  <a16:creationId xmlns:a16="http://schemas.microsoft.com/office/drawing/2014/main" id="{F630E7D1-7A61-F6E0-67EC-E5B054AF75F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4388" y="65988"/>
              <a:ext cx="6489700" cy="6489700"/>
            </a:xfrm>
            <a:prstGeom prst="rect">
              <a:avLst/>
            </a:prstGeom>
          </p:spPr>
        </p:pic>
        <p:grpSp>
          <p:nvGrpSpPr>
            <p:cNvPr id="17" name="Gruppieren 16">
              <a:extLst>
                <a:ext uri="{FF2B5EF4-FFF2-40B4-BE49-F238E27FC236}">
                  <a16:creationId xmlns:a16="http://schemas.microsoft.com/office/drawing/2014/main" id="{F503A84C-ED7B-102F-6530-25F11B764C21}"/>
                </a:ext>
              </a:extLst>
            </p:cNvPr>
            <p:cNvGrpSpPr/>
            <p:nvPr/>
          </p:nvGrpSpPr>
          <p:grpSpPr>
            <a:xfrm>
              <a:off x="4451636" y="4577725"/>
              <a:ext cx="1800000" cy="1676112"/>
              <a:chOff x="8033036" y="4438025"/>
              <a:chExt cx="1800000" cy="1676112"/>
            </a:xfrm>
          </p:grpSpPr>
          <p:pic>
            <p:nvPicPr>
              <p:cNvPr id="28" name="Picture 45">
                <a:extLst>
                  <a:ext uri="{FF2B5EF4-FFF2-40B4-BE49-F238E27FC236}">
                    <a16:creationId xmlns:a16="http://schemas.microsoft.com/office/drawing/2014/main" id="{DB1109B2-C7ED-7FFC-0940-B455E3C78E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033036" y="4438025"/>
                <a:ext cx="1800000" cy="1676112"/>
              </a:xfrm>
              <a:prstGeom prst="rect">
                <a:avLst/>
              </a:prstGeom>
              <a:ln w="127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</p:pic>
          <p:sp>
            <p:nvSpPr>
              <p:cNvPr id="29" name="Rectangle 5">
                <a:extLst>
                  <a:ext uri="{FF2B5EF4-FFF2-40B4-BE49-F238E27FC236}">
                    <a16:creationId xmlns:a16="http://schemas.microsoft.com/office/drawing/2014/main" id="{5894D367-0BB9-53FF-6DCF-F35DA5F02878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733112">
                <a:off x="8440818" y="4926150"/>
                <a:ext cx="837019" cy="837019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AT"/>
              </a:p>
            </p:txBody>
          </p:sp>
        </p:grpSp>
        <p:sp>
          <p:nvSpPr>
            <p:cNvPr id="18" name="Rectangle 5">
              <a:extLst>
                <a:ext uri="{FF2B5EF4-FFF2-40B4-BE49-F238E27FC236}">
                  <a16:creationId xmlns:a16="http://schemas.microsoft.com/office/drawing/2014/main" id="{43FCFFF5-A862-D806-C860-BEFDCD55B406}"/>
                </a:ext>
              </a:extLst>
            </p:cNvPr>
            <p:cNvSpPr>
              <a:spLocks noChangeAspect="1"/>
            </p:cNvSpPr>
            <p:nvPr/>
          </p:nvSpPr>
          <p:spPr>
            <a:xfrm rot="733112">
              <a:off x="2291076" y="1953073"/>
              <a:ext cx="837019" cy="83701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  <p:sp>
          <p:nvSpPr>
            <p:cNvPr id="19" name="TextBox 19">
              <a:extLst>
                <a:ext uri="{FF2B5EF4-FFF2-40B4-BE49-F238E27FC236}">
                  <a16:creationId xmlns:a16="http://schemas.microsoft.com/office/drawing/2014/main" id="{126C078A-4C11-839F-70CE-93AF613D4B26}"/>
                </a:ext>
              </a:extLst>
            </p:cNvPr>
            <p:cNvSpPr txBox="1"/>
            <p:nvPr/>
          </p:nvSpPr>
          <p:spPr>
            <a:xfrm>
              <a:off x="645787" y="4038063"/>
              <a:ext cx="7723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AT" dirty="0"/>
                <a:t>[011]</a:t>
              </a:r>
            </a:p>
          </p:txBody>
        </p:sp>
        <p:cxnSp>
          <p:nvCxnSpPr>
            <p:cNvPr id="20" name="Straight Connector 21">
              <a:extLst>
                <a:ext uri="{FF2B5EF4-FFF2-40B4-BE49-F238E27FC236}">
                  <a16:creationId xmlns:a16="http://schemas.microsoft.com/office/drawing/2014/main" id="{C6E27553-D6B6-E6A4-F2C1-61994CFA7431}"/>
                </a:ext>
              </a:extLst>
            </p:cNvPr>
            <p:cNvCxnSpPr>
              <a:cxnSpLocks/>
              <a:stCxn id="26" idx="0"/>
              <a:endCxn id="26" idx="0"/>
            </p:cNvCxnSpPr>
            <p:nvPr/>
          </p:nvCxnSpPr>
          <p:spPr>
            <a:xfrm>
              <a:off x="2229378" y="4068693"/>
              <a:ext cx="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1" name="Gruppieren 20">
              <a:extLst>
                <a:ext uri="{FF2B5EF4-FFF2-40B4-BE49-F238E27FC236}">
                  <a16:creationId xmlns:a16="http://schemas.microsoft.com/office/drawing/2014/main" id="{849FB814-5319-5EEC-1813-9DA2C1BBAEF3}"/>
                </a:ext>
              </a:extLst>
            </p:cNvPr>
            <p:cNvGrpSpPr/>
            <p:nvPr/>
          </p:nvGrpSpPr>
          <p:grpSpPr>
            <a:xfrm>
              <a:off x="1843219" y="4068693"/>
              <a:ext cx="772318" cy="369332"/>
              <a:chOff x="6273817" y="3647863"/>
              <a:chExt cx="772318" cy="369332"/>
            </a:xfrm>
          </p:grpSpPr>
          <p:sp>
            <p:nvSpPr>
              <p:cNvPr id="26" name="TextBox 16">
                <a:extLst>
                  <a:ext uri="{FF2B5EF4-FFF2-40B4-BE49-F238E27FC236}">
                    <a16:creationId xmlns:a16="http://schemas.microsoft.com/office/drawing/2014/main" id="{F0F7A689-2140-03B0-C09C-D01212AF53D3}"/>
                  </a:ext>
                </a:extLst>
              </p:cNvPr>
              <p:cNvSpPr txBox="1"/>
              <p:nvPr/>
            </p:nvSpPr>
            <p:spPr>
              <a:xfrm>
                <a:off x="6273817" y="3647863"/>
                <a:ext cx="77231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AT" dirty="0"/>
                  <a:t>[011]</a:t>
                </a:r>
              </a:p>
            </p:txBody>
          </p:sp>
          <p:cxnSp>
            <p:nvCxnSpPr>
              <p:cNvPr id="27" name="Straight Connector 24">
                <a:extLst>
                  <a:ext uri="{FF2B5EF4-FFF2-40B4-BE49-F238E27FC236}">
                    <a16:creationId xmlns:a16="http://schemas.microsoft.com/office/drawing/2014/main" id="{B0EEBB0D-0A8E-E646-9002-9E017C11494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79020" y="3728140"/>
                <a:ext cx="93041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2" name="Straight Arrow Connector 7">
              <a:extLst>
                <a:ext uri="{FF2B5EF4-FFF2-40B4-BE49-F238E27FC236}">
                  <a16:creationId xmlns:a16="http://schemas.microsoft.com/office/drawing/2014/main" id="{CD5DC3A3-B213-F4E0-B3EC-7129025F699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30298" y="3876724"/>
              <a:ext cx="460800" cy="49680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10">
              <a:extLst>
                <a:ext uri="{FF2B5EF4-FFF2-40B4-BE49-F238E27FC236}">
                  <a16:creationId xmlns:a16="http://schemas.microsoft.com/office/drawing/2014/main" id="{0FDC210B-E29C-7729-70CE-6C2B1E99D1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77095" y="3876028"/>
              <a:ext cx="460366" cy="49749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36">
              <a:extLst>
                <a:ext uri="{FF2B5EF4-FFF2-40B4-BE49-F238E27FC236}">
                  <a16:creationId xmlns:a16="http://schemas.microsoft.com/office/drawing/2014/main" id="{3764854D-97A8-AF04-0F8A-2171BFEFBBEF}"/>
                </a:ext>
              </a:extLst>
            </p:cNvPr>
            <p:cNvCxnSpPr>
              <a:cxnSpLocks/>
            </p:cNvCxnSpPr>
            <p:nvPr/>
          </p:nvCxnSpPr>
          <p:spPr>
            <a:xfrm>
              <a:off x="3986130" y="1384300"/>
              <a:ext cx="304921" cy="28956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38">
              <a:extLst>
                <a:ext uri="{FF2B5EF4-FFF2-40B4-BE49-F238E27FC236}">
                  <a16:creationId xmlns:a16="http://schemas.microsoft.com/office/drawing/2014/main" id="{8E8B56AA-DB79-3ECA-ED7A-65BAC2DB0354}"/>
                </a:ext>
              </a:extLst>
            </p:cNvPr>
            <p:cNvSpPr txBox="1"/>
            <p:nvPr/>
          </p:nvSpPr>
          <p:spPr>
            <a:xfrm>
              <a:off x="4560297" y="2085315"/>
              <a:ext cx="5148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AT" dirty="0"/>
                <a:t>MA</a:t>
              </a:r>
            </a:p>
          </p:txBody>
        </p:sp>
      </p:grpSp>
      <p:cxnSp>
        <p:nvCxnSpPr>
          <p:cNvPr id="31" name="Gerader Verbinder 30">
            <a:extLst>
              <a:ext uri="{FF2B5EF4-FFF2-40B4-BE49-F238E27FC236}">
                <a16:creationId xmlns:a16="http://schemas.microsoft.com/office/drawing/2014/main" id="{E3B873BE-65A2-B981-7F22-50C124154301}"/>
              </a:ext>
            </a:extLst>
          </p:cNvPr>
          <p:cNvCxnSpPr/>
          <p:nvPr/>
        </p:nvCxnSpPr>
        <p:spPr>
          <a:xfrm flipH="1">
            <a:off x="7239000" y="2413000"/>
            <a:ext cx="2794000" cy="635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r Verbinder 32">
            <a:extLst>
              <a:ext uri="{FF2B5EF4-FFF2-40B4-BE49-F238E27FC236}">
                <a16:creationId xmlns:a16="http://schemas.microsoft.com/office/drawing/2014/main" id="{518EB777-D58F-323C-19CF-7DA1767B672D}"/>
              </a:ext>
            </a:extLst>
          </p:cNvPr>
          <p:cNvCxnSpPr/>
          <p:nvPr/>
        </p:nvCxnSpPr>
        <p:spPr>
          <a:xfrm>
            <a:off x="9931400" y="2324100"/>
            <a:ext cx="673100" cy="27813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r Verbinder 34">
            <a:extLst>
              <a:ext uri="{FF2B5EF4-FFF2-40B4-BE49-F238E27FC236}">
                <a16:creationId xmlns:a16="http://schemas.microsoft.com/office/drawing/2014/main" id="{C9DC9CC3-8673-DF5C-052F-CD4FFA8DFD2C}"/>
              </a:ext>
            </a:extLst>
          </p:cNvPr>
          <p:cNvCxnSpPr/>
          <p:nvPr/>
        </p:nvCxnSpPr>
        <p:spPr>
          <a:xfrm flipV="1">
            <a:off x="2527300" y="1892300"/>
            <a:ext cx="3276600" cy="1016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Group 4">
            <a:extLst>
              <a:ext uri="{FF2B5EF4-FFF2-40B4-BE49-F238E27FC236}">
                <a16:creationId xmlns:a16="http://schemas.microsoft.com/office/drawing/2014/main" id="{D9BCE715-D2B2-3ECA-18A0-04D9119F8160}"/>
              </a:ext>
            </a:extLst>
          </p:cNvPr>
          <p:cNvGrpSpPr>
            <a:grpSpLocks noChangeAspect="1"/>
          </p:cNvGrpSpPr>
          <p:nvPr/>
        </p:nvGrpSpPr>
        <p:grpSpPr bwMode="auto">
          <a:xfrm flipH="1">
            <a:off x="3560436" y="730610"/>
            <a:ext cx="5040312" cy="5038725"/>
            <a:chOff x="111" y="98"/>
            <a:chExt cx="3175" cy="3174"/>
          </a:xfrm>
        </p:grpSpPr>
        <p:sp>
          <p:nvSpPr>
            <p:cNvPr id="38" name="AutoShape 3">
              <a:extLst>
                <a:ext uri="{FF2B5EF4-FFF2-40B4-BE49-F238E27FC236}">
                  <a16:creationId xmlns:a16="http://schemas.microsoft.com/office/drawing/2014/main" id="{260964C2-DC78-DFC7-1ECC-4F424704A009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111" y="98"/>
              <a:ext cx="3175" cy="3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AT"/>
            </a:p>
          </p:txBody>
        </p:sp>
        <p:pic>
          <p:nvPicPr>
            <p:cNvPr id="1029" name="Picture 5">
              <a:extLst>
                <a:ext uri="{FF2B5EF4-FFF2-40B4-BE49-F238E27FC236}">
                  <a16:creationId xmlns:a16="http://schemas.microsoft.com/office/drawing/2014/main" id="{BFCBB1D7-8E7F-2257-90C2-C1FE7F7E1C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grayscl/>
              <a:alphaModFix amt="72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" y="98"/>
              <a:ext cx="3181" cy="31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9" name="Rectangle 6">
              <a:extLst>
                <a:ext uri="{FF2B5EF4-FFF2-40B4-BE49-F238E27FC236}">
                  <a16:creationId xmlns:a16="http://schemas.microsoft.com/office/drawing/2014/main" id="{EDF0D4C7-4B80-F2A9-E0F0-F553AB309C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7" y="2944"/>
              <a:ext cx="631" cy="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AT"/>
            </a:p>
          </p:txBody>
        </p:sp>
        <p:sp>
          <p:nvSpPr>
            <p:cNvPr id="40" name="Rectangle 7">
              <a:extLst>
                <a:ext uri="{FF2B5EF4-FFF2-40B4-BE49-F238E27FC236}">
                  <a16:creationId xmlns:a16="http://schemas.microsoft.com/office/drawing/2014/main" id="{74174F44-13A3-5E08-B61B-F7BC4DCE57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7" y="2944"/>
              <a:ext cx="12" cy="1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AT"/>
            </a:p>
          </p:txBody>
        </p:sp>
        <p:sp>
          <p:nvSpPr>
            <p:cNvPr id="41" name="Rectangle 8">
              <a:extLst>
                <a:ext uri="{FF2B5EF4-FFF2-40B4-BE49-F238E27FC236}">
                  <a16:creationId xmlns:a16="http://schemas.microsoft.com/office/drawing/2014/main" id="{6261DD5A-1F58-C90F-FD4A-381ACAB095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5" y="2944"/>
              <a:ext cx="13" cy="9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AT"/>
            </a:p>
          </p:txBody>
        </p:sp>
        <p:sp>
          <p:nvSpPr>
            <p:cNvPr id="42" name="Rectangle 9">
              <a:extLst>
                <a:ext uri="{FF2B5EF4-FFF2-40B4-BE49-F238E27FC236}">
                  <a16:creationId xmlns:a16="http://schemas.microsoft.com/office/drawing/2014/main" id="{544F0BEC-71CE-562E-58B8-88DD640373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6" y="2944"/>
              <a:ext cx="13" cy="9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AT"/>
            </a:p>
          </p:txBody>
        </p:sp>
        <p:sp>
          <p:nvSpPr>
            <p:cNvPr id="43" name="Rectangle 10">
              <a:extLst>
                <a:ext uri="{FF2B5EF4-FFF2-40B4-BE49-F238E27FC236}">
                  <a16:creationId xmlns:a16="http://schemas.microsoft.com/office/drawing/2014/main" id="{9EF801EF-ED6B-F9EC-F727-FC10F1D59D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0" y="2944"/>
              <a:ext cx="13" cy="9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AT"/>
            </a:p>
          </p:txBody>
        </p:sp>
        <p:sp>
          <p:nvSpPr>
            <p:cNvPr id="44" name="Rectangle 11">
              <a:extLst>
                <a:ext uri="{FF2B5EF4-FFF2-40B4-BE49-F238E27FC236}">
                  <a16:creationId xmlns:a16="http://schemas.microsoft.com/office/drawing/2014/main" id="{E6F4D275-4CBF-52BF-8A79-768C56D1D9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5" y="2944"/>
              <a:ext cx="13" cy="1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AT"/>
            </a:p>
          </p:txBody>
        </p:sp>
        <p:sp>
          <p:nvSpPr>
            <p:cNvPr id="45" name="Rectangle 12">
              <a:extLst>
                <a:ext uri="{FF2B5EF4-FFF2-40B4-BE49-F238E27FC236}">
                  <a16:creationId xmlns:a16="http://schemas.microsoft.com/office/drawing/2014/main" id="{E45CE64E-6D07-AA08-BC1B-C5BD10D7C5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5" y="2674"/>
              <a:ext cx="754" cy="3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de-DE" sz="3100" b="0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Times New Roman" panose="02020603050405020304" pitchFamily="18" charset="0"/>
                </a:rPr>
                <a:t>2.6nm</a:t>
              </a:r>
              <a:endParaRPr kumimoji="0" lang="de-DE" altLang="de-D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188152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4AB515D-E04B-4AAB-AD60-E198D9AA02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993" y="519734"/>
            <a:ext cx="5715163" cy="571516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E365C0E-9046-44E8-A19C-8A67F713F6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315" y="623102"/>
            <a:ext cx="1197748" cy="1197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9147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D33AD3B-A280-4980-A30F-1A67FB3D4FED}"/>
              </a:ext>
            </a:extLst>
          </p:cNvPr>
          <p:cNvGrpSpPr/>
          <p:nvPr/>
        </p:nvGrpSpPr>
        <p:grpSpPr>
          <a:xfrm>
            <a:off x="9649970" y="536234"/>
            <a:ext cx="1305845" cy="1134023"/>
            <a:chOff x="2436670" y="5290675"/>
            <a:chExt cx="1305845" cy="1134023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BE28969-1821-4F4D-BD79-381EB01E07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36670" y="5290675"/>
              <a:ext cx="1305845" cy="1134023"/>
            </a:xfrm>
            <a:prstGeom prst="rect">
              <a:avLst/>
            </a:prstGeom>
          </p:spPr>
        </p:pic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39D661EB-8489-4808-8CE5-FC9300CF48C7}"/>
                </a:ext>
              </a:extLst>
            </p:cNvPr>
            <p:cNvGrpSpPr/>
            <p:nvPr/>
          </p:nvGrpSpPr>
          <p:grpSpPr>
            <a:xfrm>
              <a:off x="2736406" y="5368463"/>
              <a:ext cx="804957" cy="882618"/>
              <a:chOff x="8177118" y="3925856"/>
              <a:chExt cx="585787" cy="604837"/>
            </a:xfrm>
          </p:grpSpPr>
          <p:cxnSp>
            <p:nvCxnSpPr>
              <p:cNvPr id="5" name="Straight Connector 4">
                <a:extLst>
                  <a:ext uri="{FF2B5EF4-FFF2-40B4-BE49-F238E27FC236}">
                    <a16:creationId xmlns:a16="http://schemas.microsoft.com/office/drawing/2014/main" id="{B789A8BD-7562-41BD-84D0-D5C8F05B66F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77118" y="4030631"/>
                <a:ext cx="100012" cy="500062"/>
              </a:xfrm>
              <a:prstGeom prst="line">
                <a:avLst/>
              </a:prstGeom>
              <a:ln w="2540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9A8C2DA2-320E-4A68-8ED4-58EC553800D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277130" y="4425918"/>
                <a:ext cx="485775" cy="104775"/>
              </a:xfrm>
              <a:prstGeom prst="line">
                <a:avLst/>
              </a:prstGeom>
              <a:ln w="2540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8A26D95D-F94A-4CDD-A338-E3144285AB7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62893" y="3925856"/>
                <a:ext cx="100012" cy="500062"/>
              </a:xfrm>
              <a:prstGeom prst="line">
                <a:avLst/>
              </a:prstGeom>
              <a:ln w="2540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944050F4-46E3-4967-A2D4-F2784EF1E95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177118" y="3925856"/>
                <a:ext cx="485775" cy="104775"/>
              </a:xfrm>
              <a:prstGeom prst="line">
                <a:avLst/>
              </a:prstGeom>
              <a:ln w="2540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8AB835B0-A7E2-46E4-8C03-6618E4BA7515}"/>
              </a:ext>
            </a:extLst>
          </p:cNvPr>
          <p:cNvSpPr txBox="1"/>
          <p:nvPr/>
        </p:nvSpPr>
        <p:spPr>
          <a:xfrm>
            <a:off x="760576" y="5161660"/>
            <a:ext cx="4324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dirty="0" err="1"/>
              <a:t>Biasvolt</a:t>
            </a:r>
            <a:r>
              <a:rPr lang="de-AT" dirty="0"/>
              <a:t>[mV]=-50.00, </a:t>
            </a:r>
            <a:r>
              <a:rPr lang="de-AT" dirty="0" err="1"/>
              <a:t>Current</a:t>
            </a:r>
            <a:r>
              <a:rPr lang="de-AT" dirty="0"/>
              <a:t>[A]=4.8E-11</a:t>
            </a:r>
          </a:p>
        </p:txBody>
      </p: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2A396B8B-E8B6-29FD-53D5-CD918D967F10}"/>
              </a:ext>
            </a:extLst>
          </p:cNvPr>
          <p:cNvGrpSpPr/>
          <p:nvPr/>
        </p:nvGrpSpPr>
        <p:grpSpPr>
          <a:xfrm>
            <a:off x="371675" y="161176"/>
            <a:ext cx="4212000" cy="4223447"/>
            <a:chOff x="537137" y="614022"/>
            <a:chExt cx="4280953" cy="4223447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910020D-2881-4582-B095-8FEE8618689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4643" y="614022"/>
              <a:ext cx="4223447" cy="4223447"/>
            </a:xfrm>
            <a:prstGeom prst="rect">
              <a:avLst/>
            </a:prstGeom>
          </p:spPr>
        </p:pic>
        <p:grpSp>
          <p:nvGrpSpPr>
            <p:cNvPr id="9" name="Gruppieren 8">
              <a:extLst>
                <a:ext uri="{FF2B5EF4-FFF2-40B4-BE49-F238E27FC236}">
                  <a16:creationId xmlns:a16="http://schemas.microsoft.com/office/drawing/2014/main" id="{B693D8DD-A617-C0A2-EFFA-A06B01967A51}"/>
                </a:ext>
              </a:extLst>
            </p:cNvPr>
            <p:cNvGrpSpPr/>
            <p:nvPr/>
          </p:nvGrpSpPr>
          <p:grpSpPr>
            <a:xfrm>
              <a:off x="537137" y="1771333"/>
              <a:ext cx="2285671" cy="1648132"/>
              <a:chOff x="537137" y="1771333"/>
              <a:chExt cx="2285671" cy="1648132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7C2FA5D1-C2A8-46B6-9AC9-490B998ABE5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9389" r="2830" b="5511"/>
              <a:stretch/>
            </p:blipFill>
            <p:spPr>
              <a:xfrm rot="5976893">
                <a:off x="1509340" y="1764585"/>
                <a:ext cx="1306719" cy="1320216"/>
              </a:xfrm>
              <a:prstGeom prst="rect">
                <a:avLst/>
              </a:prstGeom>
            </p:spPr>
          </p:pic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FC291953-20E9-4766-BF6A-D79F8BD0109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9389" r="2830" b="5511"/>
              <a:stretch/>
            </p:blipFill>
            <p:spPr>
              <a:xfrm rot="475974">
                <a:off x="537137" y="2099249"/>
                <a:ext cx="1306719" cy="1320216"/>
              </a:xfrm>
              <a:prstGeom prst="rect">
                <a:avLst/>
              </a:prstGeom>
            </p:spPr>
          </p:pic>
        </p:grp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1BA71CED-D890-4220-A790-698A4BBBCF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8783" y="1099468"/>
            <a:ext cx="3857160" cy="385716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F6180BB-62D7-4AE7-BD09-1A0A5C2FB68C}"/>
              </a:ext>
            </a:extLst>
          </p:cNvPr>
          <p:cNvSpPr txBox="1"/>
          <p:nvPr/>
        </p:nvSpPr>
        <p:spPr>
          <a:xfrm>
            <a:off x="5742774" y="4956561"/>
            <a:ext cx="39071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dirty="0" err="1"/>
              <a:t>Biasvolt</a:t>
            </a:r>
            <a:r>
              <a:rPr lang="de-AT" dirty="0"/>
              <a:t>[mV]=749.94</a:t>
            </a:r>
          </a:p>
          <a:p>
            <a:r>
              <a:rPr lang="de-AT" dirty="0" err="1"/>
              <a:t>Current</a:t>
            </a:r>
            <a:r>
              <a:rPr lang="de-AT" dirty="0"/>
              <a:t>[A]=1.9E-11</a:t>
            </a:r>
          </a:p>
        </p:txBody>
      </p:sp>
    </p:spTree>
    <p:extLst>
      <p:ext uri="{BB962C8B-B14F-4D97-AF65-F5344CB8AC3E}">
        <p14:creationId xmlns:p14="http://schemas.microsoft.com/office/powerpoint/2010/main" val="40577846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499B954-1794-476D-AC48-1D94AA8FEB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568" y="247383"/>
            <a:ext cx="4705350" cy="47053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602CD72-73A5-421C-AB37-59597C24F9BA}"/>
              </a:ext>
            </a:extLst>
          </p:cNvPr>
          <p:cNvSpPr txBox="1"/>
          <p:nvPr/>
        </p:nvSpPr>
        <p:spPr>
          <a:xfrm>
            <a:off x="811850" y="5272755"/>
            <a:ext cx="44010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dirty="0" err="1"/>
              <a:t>Biasvolt</a:t>
            </a:r>
            <a:r>
              <a:rPr lang="de-AT" dirty="0"/>
              <a:t>[mV]= 50.00, </a:t>
            </a:r>
            <a:r>
              <a:rPr lang="de-AT" dirty="0" err="1"/>
              <a:t>Current</a:t>
            </a:r>
            <a:r>
              <a:rPr lang="de-AT" dirty="0"/>
              <a:t>[A]=4.8E-11</a:t>
            </a:r>
          </a:p>
          <a:p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4241636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4514F6-FDF0-40A1-9983-E2BF0E875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FB5BDB-A68B-411F-8751-C5C8220F03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AT" sz="1600" dirty="0"/>
              <a:t>The STM and LEED Images </a:t>
            </a:r>
            <a:r>
              <a:rPr lang="de-AT" sz="1600" dirty="0" err="1"/>
              <a:t>of</a:t>
            </a:r>
            <a:r>
              <a:rPr lang="de-AT" sz="1600" dirty="0"/>
              <a:t> 2HPc on Ag (100) </a:t>
            </a:r>
            <a:r>
              <a:rPr lang="de-AT" sz="1600" dirty="0" err="1"/>
              <a:t>show</a:t>
            </a:r>
            <a:r>
              <a:rPr lang="de-AT" sz="1600" dirty="0"/>
              <a:t> </a:t>
            </a:r>
            <a:r>
              <a:rPr lang="de-AT" sz="1600" dirty="0" err="1"/>
              <a:t>the</a:t>
            </a:r>
            <a:r>
              <a:rPr lang="de-AT" sz="1600" dirty="0"/>
              <a:t> Formation </a:t>
            </a:r>
            <a:r>
              <a:rPr lang="de-AT" sz="1600" dirty="0" err="1"/>
              <a:t>of</a:t>
            </a:r>
            <a:r>
              <a:rPr lang="de-AT" sz="1600" dirty="0"/>
              <a:t> an </a:t>
            </a:r>
            <a:r>
              <a:rPr lang="de-AT" sz="1600" dirty="0" err="1"/>
              <a:t>ordered</a:t>
            </a:r>
            <a:r>
              <a:rPr lang="de-AT" sz="1600" dirty="0"/>
              <a:t> </a:t>
            </a:r>
            <a:r>
              <a:rPr lang="de-AT" sz="1600" dirty="0" err="1"/>
              <a:t>Structure</a:t>
            </a:r>
            <a:r>
              <a:rPr lang="de-AT" sz="1600" dirty="0"/>
              <a:t>. As </a:t>
            </a:r>
            <a:r>
              <a:rPr lang="de-AT" sz="1600" dirty="0" err="1"/>
              <a:t>seen</a:t>
            </a:r>
            <a:r>
              <a:rPr lang="de-AT" sz="1600" dirty="0"/>
              <a:t> in Images XXX </a:t>
            </a:r>
            <a:r>
              <a:rPr lang="de-AT" sz="1600" dirty="0" err="1"/>
              <a:t>the</a:t>
            </a:r>
            <a:r>
              <a:rPr lang="de-AT" sz="1600" dirty="0"/>
              <a:t> 2HPc  </a:t>
            </a:r>
            <a:r>
              <a:rPr lang="de-AT" sz="1600" dirty="0" err="1"/>
              <a:t>is</a:t>
            </a:r>
            <a:r>
              <a:rPr lang="de-AT" sz="1600" dirty="0"/>
              <a:t> </a:t>
            </a:r>
            <a:r>
              <a:rPr lang="de-AT" sz="1600" dirty="0" err="1"/>
              <a:t>most</a:t>
            </a:r>
            <a:r>
              <a:rPr lang="de-AT" sz="1600" dirty="0"/>
              <a:t> </a:t>
            </a:r>
            <a:r>
              <a:rPr lang="de-AT" sz="1600" dirty="0" err="1"/>
              <a:t>likely</a:t>
            </a:r>
            <a:r>
              <a:rPr lang="de-AT" sz="1600" dirty="0"/>
              <a:t> in </a:t>
            </a:r>
            <a:r>
              <a:rPr lang="de-AT" sz="1600" dirty="0" err="1"/>
              <a:t>sqrt</a:t>
            </a:r>
            <a:r>
              <a:rPr lang="de-AT" sz="1600" dirty="0"/>
              <a:t>(17)</a:t>
            </a:r>
            <a:r>
              <a:rPr lang="de-AT" sz="1600" dirty="0" err="1"/>
              <a:t>Xsqrt</a:t>
            </a:r>
            <a:r>
              <a:rPr lang="de-AT" sz="1600" dirty="0"/>
              <a:t>(17)R14 Phase </a:t>
            </a:r>
            <a:r>
              <a:rPr lang="de-AT" sz="1600" dirty="0" err="1"/>
              <a:t>with</a:t>
            </a:r>
            <a:r>
              <a:rPr lang="de-AT" sz="1600" dirty="0"/>
              <a:t> an relative </a:t>
            </a:r>
            <a:r>
              <a:rPr lang="de-AT" sz="1600" dirty="0" err="1"/>
              <a:t>rotation</a:t>
            </a:r>
            <a:r>
              <a:rPr lang="de-AT" sz="1600" dirty="0"/>
              <a:t> </a:t>
            </a:r>
            <a:r>
              <a:rPr lang="de-AT" sz="1600" dirty="0" err="1"/>
              <a:t>of</a:t>
            </a:r>
            <a:r>
              <a:rPr lang="de-AT" sz="1600" dirty="0"/>
              <a:t> </a:t>
            </a:r>
            <a:r>
              <a:rPr lang="de-AT" sz="1600" dirty="0" err="1"/>
              <a:t>the</a:t>
            </a:r>
            <a:r>
              <a:rPr lang="de-AT" sz="1600" dirty="0"/>
              <a:t> </a:t>
            </a:r>
            <a:r>
              <a:rPr lang="de-AT" sz="1600" dirty="0" err="1"/>
              <a:t>molecular</a:t>
            </a:r>
            <a:r>
              <a:rPr lang="de-AT" sz="1600" dirty="0"/>
              <a:t> </a:t>
            </a:r>
            <a:r>
              <a:rPr lang="de-AT" sz="1600" dirty="0" err="1"/>
              <a:t>axis</a:t>
            </a:r>
            <a:r>
              <a:rPr lang="de-AT" sz="1600" dirty="0"/>
              <a:t> (MA) in </a:t>
            </a:r>
            <a:r>
              <a:rPr lang="de-AT" sz="1600" dirty="0" err="1"/>
              <a:t>respect</a:t>
            </a:r>
            <a:r>
              <a:rPr lang="de-AT" sz="1600" dirty="0"/>
              <a:t> </a:t>
            </a:r>
            <a:r>
              <a:rPr lang="de-AT" sz="1600" dirty="0" err="1"/>
              <a:t>to</a:t>
            </a:r>
            <a:r>
              <a:rPr lang="de-AT" sz="1600" dirty="0"/>
              <a:t> </a:t>
            </a:r>
            <a:r>
              <a:rPr lang="de-AT" sz="1600" dirty="0" err="1"/>
              <a:t>the</a:t>
            </a:r>
            <a:r>
              <a:rPr lang="de-AT" sz="1600" dirty="0"/>
              <a:t> [011] </a:t>
            </a:r>
            <a:r>
              <a:rPr lang="de-AT" sz="1600" dirty="0" err="1"/>
              <a:t>direction</a:t>
            </a:r>
            <a:r>
              <a:rPr lang="de-AT" sz="1600" dirty="0"/>
              <a:t> </a:t>
            </a:r>
            <a:r>
              <a:rPr lang="de-AT" sz="1600" dirty="0" err="1"/>
              <a:t>of</a:t>
            </a:r>
            <a:r>
              <a:rPr lang="de-AT" sz="1600" dirty="0"/>
              <a:t> 7 ° (</a:t>
            </a:r>
            <a:r>
              <a:rPr lang="de-AT" sz="1600" dirty="0" err="1"/>
              <a:t>see</a:t>
            </a:r>
            <a:r>
              <a:rPr lang="de-AT" sz="1600" dirty="0"/>
              <a:t> Fig XXX). </a:t>
            </a:r>
            <a:r>
              <a:rPr lang="de-AT" sz="1600" dirty="0" err="1"/>
              <a:t>Furthermore</a:t>
            </a:r>
            <a:r>
              <a:rPr lang="de-AT" sz="1600" dirty="0"/>
              <a:t> </a:t>
            </a:r>
            <a:r>
              <a:rPr lang="de-AT" sz="1600" dirty="0" err="1"/>
              <a:t>the</a:t>
            </a:r>
            <a:r>
              <a:rPr lang="de-AT" sz="1600" dirty="0"/>
              <a:t> STM Images </a:t>
            </a:r>
            <a:r>
              <a:rPr lang="de-AT" sz="1600" dirty="0" err="1"/>
              <a:t>reveal</a:t>
            </a:r>
            <a:r>
              <a:rPr lang="de-AT" sz="1600" dirty="0"/>
              <a:t> </a:t>
            </a:r>
            <a:r>
              <a:rPr lang="de-AT" sz="1600" dirty="0" err="1"/>
              <a:t>that</a:t>
            </a:r>
            <a:r>
              <a:rPr lang="de-AT" sz="1600" dirty="0"/>
              <a:t> </a:t>
            </a:r>
            <a:r>
              <a:rPr lang="de-AT" sz="1600" dirty="0" err="1"/>
              <a:t>the</a:t>
            </a:r>
            <a:r>
              <a:rPr lang="de-AT" sz="1600" dirty="0"/>
              <a:t> </a:t>
            </a:r>
            <a:r>
              <a:rPr lang="de-AT" sz="1600" dirty="0" err="1"/>
              <a:t>distance</a:t>
            </a:r>
            <a:r>
              <a:rPr lang="de-AT" sz="1600" dirty="0"/>
              <a:t> </a:t>
            </a:r>
            <a:r>
              <a:rPr lang="de-AT" sz="1600" dirty="0" err="1"/>
              <a:t>between</a:t>
            </a:r>
            <a:r>
              <a:rPr lang="de-AT" sz="1600" dirty="0"/>
              <a:t> </a:t>
            </a:r>
            <a:r>
              <a:rPr lang="de-AT" sz="1600" dirty="0" err="1"/>
              <a:t>the</a:t>
            </a:r>
            <a:r>
              <a:rPr lang="de-AT" sz="1600" dirty="0"/>
              <a:t> </a:t>
            </a:r>
            <a:r>
              <a:rPr lang="de-AT" sz="1600" dirty="0" err="1"/>
              <a:t>nearest</a:t>
            </a:r>
            <a:r>
              <a:rPr lang="de-AT" sz="1600" dirty="0"/>
              <a:t> </a:t>
            </a:r>
            <a:r>
              <a:rPr lang="de-AT" sz="1600" dirty="0" err="1"/>
              <a:t>molecules</a:t>
            </a:r>
            <a:r>
              <a:rPr lang="de-AT" sz="1600" dirty="0"/>
              <a:t> </a:t>
            </a:r>
            <a:r>
              <a:rPr lang="de-AT" sz="1600" dirty="0" err="1"/>
              <a:t>is</a:t>
            </a:r>
            <a:r>
              <a:rPr lang="de-AT" sz="1600" dirty="0"/>
              <a:t> </a:t>
            </a:r>
          </a:p>
          <a:p>
            <a:pPr marL="0" indent="0">
              <a:buNone/>
            </a:pPr>
            <a:r>
              <a:rPr lang="de-AT" sz="1600" dirty="0"/>
              <a:t>15 A and </a:t>
            </a:r>
            <a:r>
              <a:rPr lang="de-AT" sz="1600" dirty="0" err="1"/>
              <a:t>that</a:t>
            </a:r>
            <a:r>
              <a:rPr lang="de-AT" sz="1600" dirty="0"/>
              <a:t> </a:t>
            </a:r>
            <a:r>
              <a:rPr lang="de-AT" sz="1600" dirty="0" err="1"/>
              <a:t>the</a:t>
            </a:r>
            <a:r>
              <a:rPr lang="de-AT" sz="1600" dirty="0"/>
              <a:t> </a:t>
            </a:r>
            <a:r>
              <a:rPr lang="de-AT" sz="1600" dirty="0" err="1"/>
              <a:t>unit</a:t>
            </a:r>
            <a:r>
              <a:rPr lang="de-AT" sz="1600" dirty="0"/>
              <a:t> </a:t>
            </a:r>
            <a:r>
              <a:rPr lang="de-AT" sz="1600" dirty="0" err="1"/>
              <a:t>cell</a:t>
            </a:r>
            <a:r>
              <a:rPr lang="de-AT" sz="1600" dirty="0"/>
              <a:t> </a:t>
            </a:r>
            <a:r>
              <a:rPr lang="de-AT" sz="1600" dirty="0" err="1"/>
              <a:t>of</a:t>
            </a:r>
            <a:r>
              <a:rPr lang="de-AT" sz="1600" dirty="0"/>
              <a:t> </a:t>
            </a:r>
            <a:r>
              <a:rPr lang="de-AT" sz="1600" dirty="0" err="1"/>
              <a:t>the</a:t>
            </a:r>
            <a:r>
              <a:rPr lang="de-AT" sz="1600" dirty="0"/>
              <a:t> </a:t>
            </a:r>
            <a:r>
              <a:rPr lang="de-AT" sz="1600" dirty="0" err="1"/>
              <a:t>monolayer</a:t>
            </a:r>
            <a:r>
              <a:rPr lang="de-AT" sz="1600" dirty="0"/>
              <a:t> </a:t>
            </a:r>
            <a:r>
              <a:rPr lang="de-AT" sz="1600" dirty="0" err="1"/>
              <a:t>is</a:t>
            </a:r>
            <a:r>
              <a:rPr lang="de-AT" sz="1600" dirty="0"/>
              <a:t> also </a:t>
            </a:r>
            <a:r>
              <a:rPr lang="de-AT" sz="1600" dirty="0" err="1"/>
              <a:t>square</a:t>
            </a:r>
            <a:r>
              <a:rPr lang="de-AT" sz="1600" dirty="0"/>
              <a:t>.  The </a:t>
            </a:r>
            <a:r>
              <a:rPr lang="de-AT" sz="1600" dirty="0" err="1"/>
              <a:t>Molecule</a:t>
            </a:r>
            <a:r>
              <a:rPr lang="de-AT" sz="1600" dirty="0"/>
              <a:t> </a:t>
            </a:r>
            <a:r>
              <a:rPr lang="de-AT" sz="1600" dirty="0" err="1"/>
              <a:t>itself</a:t>
            </a:r>
            <a:r>
              <a:rPr lang="de-AT" sz="1600" dirty="0"/>
              <a:t> </a:t>
            </a:r>
            <a:r>
              <a:rPr lang="de-AT" sz="1600" dirty="0" err="1"/>
              <a:t>appears</a:t>
            </a:r>
            <a:r>
              <a:rPr lang="de-AT" sz="1600" dirty="0"/>
              <a:t> </a:t>
            </a:r>
            <a:r>
              <a:rPr lang="de-AT" sz="1600" dirty="0" err="1"/>
              <a:t>as</a:t>
            </a:r>
            <a:r>
              <a:rPr lang="de-AT" sz="1600" dirty="0"/>
              <a:t> a </a:t>
            </a:r>
            <a:r>
              <a:rPr lang="de-AT" sz="1600" dirty="0" err="1"/>
              <a:t>symmetric</a:t>
            </a:r>
            <a:r>
              <a:rPr lang="de-AT" sz="1600" dirty="0"/>
              <a:t> </a:t>
            </a:r>
            <a:r>
              <a:rPr lang="de-AT" sz="1600" dirty="0" err="1"/>
              <a:t>cross</a:t>
            </a:r>
            <a:r>
              <a:rPr lang="de-AT" sz="1600" dirty="0"/>
              <a:t> </a:t>
            </a:r>
            <a:r>
              <a:rPr lang="de-AT" sz="1600" dirty="0" err="1"/>
              <a:t>with</a:t>
            </a:r>
            <a:r>
              <a:rPr lang="de-AT" sz="1600" dirty="0"/>
              <a:t> a </a:t>
            </a:r>
            <a:r>
              <a:rPr lang="de-AT" sz="1600" dirty="0" err="1"/>
              <a:t>dark</a:t>
            </a:r>
            <a:r>
              <a:rPr lang="de-AT" sz="1600" dirty="0"/>
              <a:t> </a:t>
            </a:r>
            <a:r>
              <a:rPr lang="de-AT" sz="1600" dirty="0" err="1"/>
              <a:t>center</a:t>
            </a:r>
            <a:r>
              <a:rPr lang="de-AT" sz="1600" dirty="0"/>
              <a:t> in </a:t>
            </a:r>
            <a:r>
              <a:rPr lang="de-AT" sz="1600" dirty="0" err="1"/>
              <a:t>the</a:t>
            </a:r>
            <a:r>
              <a:rPr lang="de-AT" sz="1600" dirty="0"/>
              <a:t> </a:t>
            </a:r>
            <a:r>
              <a:rPr lang="de-AT" sz="1600" dirty="0" err="1"/>
              <a:t>middle</a:t>
            </a:r>
            <a:r>
              <a:rPr lang="de-AT" sz="1600" dirty="0"/>
              <a:t> (HOMO) </a:t>
            </a:r>
            <a:r>
              <a:rPr lang="de-AT" sz="1600" dirty="0" err="1"/>
              <a:t>for</a:t>
            </a:r>
            <a:r>
              <a:rPr lang="de-AT" sz="1600" dirty="0"/>
              <a:t> positive </a:t>
            </a:r>
            <a:r>
              <a:rPr lang="de-AT" sz="1600" dirty="0" err="1"/>
              <a:t>polarity</a:t>
            </a:r>
            <a:r>
              <a:rPr lang="de-AT" sz="1600" dirty="0"/>
              <a:t> . </a:t>
            </a:r>
            <a:r>
              <a:rPr lang="de-AT" sz="1600" dirty="0" err="1"/>
              <a:t>It</a:t>
            </a:r>
            <a:r>
              <a:rPr lang="de-AT" sz="1600" dirty="0"/>
              <a:t> </a:t>
            </a:r>
            <a:r>
              <a:rPr lang="de-AT" sz="1600" dirty="0" err="1"/>
              <a:t>oriented</a:t>
            </a:r>
            <a:r>
              <a:rPr lang="de-AT" sz="1600" dirty="0"/>
              <a:t> so </a:t>
            </a:r>
            <a:r>
              <a:rPr lang="de-AT" sz="1600" dirty="0" err="1"/>
              <a:t>that</a:t>
            </a:r>
            <a:r>
              <a:rPr lang="de-AT" sz="1600" dirty="0"/>
              <a:t> </a:t>
            </a:r>
            <a:r>
              <a:rPr lang="de-AT" sz="1600" dirty="0" err="1"/>
              <a:t>the</a:t>
            </a:r>
            <a:r>
              <a:rPr lang="de-AT" sz="1600" dirty="0"/>
              <a:t> </a:t>
            </a:r>
            <a:r>
              <a:rPr lang="de-AT" sz="1600" dirty="0" err="1"/>
              <a:t>benezene</a:t>
            </a:r>
            <a:r>
              <a:rPr lang="de-AT" sz="1600" dirty="0"/>
              <a:t> ring </a:t>
            </a:r>
            <a:r>
              <a:rPr lang="de-AT" sz="1600" dirty="0" err="1"/>
              <a:t>of</a:t>
            </a:r>
            <a:r>
              <a:rPr lang="de-AT" sz="1600" dirty="0"/>
              <a:t> </a:t>
            </a:r>
            <a:r>
              <a:rPr lang="de-AT" sz="1600" dirty="0" err="1"/>
              <a:t>one</a:t>
            </a:r>
            <a:r>
              <a:rPr lang="de-AT" sz="1600" dirty="0"/>
              <a:t> 2HPc </a:t>
            </a:r>
            <a:r>
              <a:rPr lang="de-AT" sz="1600" dirty="0" err="1"/>
              <a:t>molucule</a:t>
            </a:r>
            <a:r>
              <a:rPr lang="de-AT" sz="1600" dirty="0"/>
              <a:t> </a:t>
            </a:r>
            <a:r>
              <a:rPr lang="de-AT" sz="1600" dirty="0" err="1"/>
              <a:t>is</a:t>
            </a:r>
            <a:r>
              <a:rPr lang="de-AT" sz="1600" dirty="0"/>
              <a:t> </a:t>
            </a:r>
            <a:r>
              <a:rPr lang="de-AT" sz="1600" dirty="0" err="1"/>
              <a:t>pointed</a:t>
            </a:r>
            <a:r>
              <a:rPr lang="de-AT" sz="1600" dirty="0"/>
              <a:t> </a:t>
            </a:r>
            <a:r>
              <a:rPr lang="de-AT" sz="1600" dirty="0" err="1"/>
              <a:t>towards</a:t>
            </a:r>
            <a:r>
              <a:rPr lang="de-AT" sz="1600" dirty="0"/>
              <a:t> </a:t>
            </a:r>
            <a:r>
              <a:rPr lang="de-AT" sz="1600" dirty="0" err="1"/>
              <a:t>the</a:t>
            </a:r>
            <a:r>
              <a:rPr lang="de-AT" sz="1600" dirty="0"/>
              <a:t> </a:t>
            </a:r>
            <a:r>
              <a:rPr lang="de-AT" sz="1600" dirty="0" err="1"/>
              <a:t>benzene</a:t>
            </a:r>
            <a:r>
              <a:rPr lang="de-AT" sz="1600" dirty="0"/>
              <a:t> ring </a:t>
            </a:r>
            <a:r>
              <a:rPr lang="de-AT" sz="1600" dirty="0" err="1"/>
              <a:t>of</a:t>
            </a:r>
            <a:r>
              <a:rPr lang="de-AT" sz="1600" dirty="0"/>
              <a:t> </a:t>
            </a:r>
            <a:r>
              <a:rPr lang="de-AT" sz="1600" dirty="0" err="1"/>
              <a:t>the</a:t>
            </a:r>
            <a:r>
              <a:rPr lang="de-AT" sz="1600" dirty="0"/>
              <a:t> </a:t>
            </a:r>
            <a:r>
              <a:rPr lang="de-AT" sz="1600" dirty="0" err="1"/>
              <a:t>nearest</a:t>
            </a:r>
            <a:r>
              <a:rPr lang="de-AT" sz="1600" dirty="0"/>
              <a:t> </a:t>
            </a:r>
            <a:r>
              <a:rPr lang="de-AT" sz="1600" dirty="0" err="1"/>
              <a:t>neighbor</a:t>
            </a:r>
            <a:r>
              <a:rPr lang="de-AT" sz="1600" dirty="0"/>
              <a:t>. </a:t>
            </a:r>
          </a:p>
          <a:p>
            <a:pPr marL="0" indent="0">
              <a:buNone/>
            </a:pPr>
            <a:r>
              <a:rPr lang="de-AT" sz="1600" dirty="0" err="1"/>
              <a:t>For</a:t>
            </a:r>
            <a:r>
              <a:rPr lang="de-AT" sz="1600" dirty="0"/>
              <a:t> negative </a:t>
            </a:r>
            <a:r>
              <a:rPr lang="de-AT" sz="1600" dirty="0" err="1"/>
              <a:t>biasvoltages</a:t>
            </a:r>
            <a:r>
              <a:rPr lang="de-AT" sz="1600" dirty="0"/>
              <a:t> (</a:t>
            </a:r>
            <a:r>
              <a:rPr lang="de-AT" sz="1600" dirty="0" err="1"/>
              <a:t>filled</a:t>
            </a:r>
            <a:r>
              <a:rPr lang="de-AT" sz="1600" dirty="0"/>
              <a:t> </a:t>
            </a:r>
            <a:r>
              <a:rPr lang="de-AT" sz="1600" dirty="0" err="1"/>
              <a:t>state</a:t>
            </a:r>
            <a:r>
              <a:rPr lang="de-AT" sz="1600" dirty="0"/>
              <a:t> </a:t>
            </a:r>
            <a:r>
              <a:rPr lang="de-AT" sz="1600" dirty="0" err="1"/>
              <a:t>imaging</a:t>
            </a:r>
            <a:r>
              <a:rPr lang="de-AT" sz="1600" dirty="0"/>
              <a:t>), </a:t>
            </a:r>
            <a:r>
              <a:rPr lang="de-AT" sz="1600" dirty="0" err="1"/>
              <a:t>near</a:t>
            </a:r>
            <a:r>
              <a:rPr lang="de-AT" sz="1600" dirty="0"/>
              <a:t> </a:t>
            </a:r>
            <a:r>
              <a:rPr lang="de-AT" sz="1600" dirty="0" err="1"/>
              <a:t>the</a:t>
            </a:r>
            <a:r>
              <a:rPr lang="de-AT" sz="1600" dirty="0"/>
              <a:t> </a:t>
            </a:r>
            <a:r>
              <a:rPr lang="de-AT" sz="1600" dirty="0" err="1"/>
              <a:t>fermi</a:t>
            </a:r>
            <a:r>
              <a:rPr lang="de-AT" sz="1600" dirty="0"/>
              <a:t> </a:t>
            </a:r>
            <a:r>
              <a:rPr lang="de-AT" sz="1600" dirty="0" err="1"/>
              <a:t>level</a:t>
            </a:r>
            <a:r>
              <a:rPr lang="de-AT" sz="1600" dirty="0"/>
              <a:t> a </a:t>
            </a:r>
            <a:r>
              <a:rPr lang="de-AT" sz="1600" dirty="0" err="1"/>
              <a:t>two</a:t>
            </a:r>
            <a:r>
              <a:rPr lang="de-AT" sz="1600" dirty="0"/>
              <a:t> </a:t>
            </a:r>
            <a:r>
              <a:rPr lang="de-AT" sz="1600" dirty="0" err="1"/>
              <a:t>fold</a:t>
            </a:r>
            <a:r>
              <a:rPr lang="de-AT" sz="1600" dirty="0"/>
              <a:t> </a:t>
            </a:r>
            <a:r>
              <a:rPr lang="de-AT" sz="1600" dirty="0" err="1"/>
              <a:t>symmetric</a:t>
            </a:r>
            <a:r>
              <a:rPr lang="de-AT" sz="1600" dirty="0"/>
              <a:t> orbital </a:t>
            </a:r>
            <a:r>
              <a:rPr lang="de-AT" sz="1600" dirty="0" err="1"/>
              <a:t>is</a:t>
            </a:r>
            <a:r>
              <a:rPr lang="de-AT" sz="1600" dirty="0"/>
              <a:t> </a:t>
            </a:r>
            <a:r>
              <a:rPr lang="de-AT" sz="1600" dirty="0" err="1"/>
              <a:t>seen</a:t>
            </a:r>
            <a:r>
              <a:rPr lang="de-AT" sz="1600" dirty="0"/>
              <a:t>. This </a:t>
            </a:r>
            <a:r>
              <a:rPr lang="de-AT" sz="1600" dirty="0" err="1"/>
              <a:t>is</a:t>
            </a:r>
            <a:r>
              <a:rPr lang="de-AT" sz="1600" dirty="0"/>
              <a:t> </a:t>
            </a:r>
            <a:r>
              <a:rPr lang="de-AT" sz="1600" dirty="0" err="1"/>
              <a:t>most</a:t>
            </a:r>
            <a:r>
              <a:rPr lang="de-AT" sz="1600" dirty="0"/>
              <a:t> </a:t>
            </a:r>
            <a:r>
              <a:rPr lang="de-AT" sz="1600" dirty="0" err="1"/>
              <a:t>likely</a:t>
            </a:r>
            <a:r>
              <a:rPr lang="de-AT" sz="1600" dirty="0"/>
              <a:t> due </a:t>
            </a:r>
            <a:r>
              <a:rPr lang="de-AT" sz="1600" dirty="0" err="1"/>
              <a:t>to</a:t>
            </a:r>
            <a:r>
              <a:rPr lang="de-AT" sz="1600" dirty="0"/>
              <a:t> </a:t>
            </a:r>
            <a:r>
              <a:rPr lang="de-AT" sz="1600" dirty="0" err="1"/>
              <a:t>charge</a:t>
            </a:r>
            <a:r>
              <a:rPr lang="de-AT" sz="1600" dirty="0"/>
              <a:t> </a:t>
            </a:r>
            <a:r>
              <a:rPr lang="de-AT" sz="1600" dirty="0" err="1"/>
              <a:t>transfer</a:t>
            </a:r>
            <a:r>
              <a:rPr lang="de-AT" sz="1600" dirty="0"/>
              <a:t> </a:t>
            </a:r>
            <a:r>
              <a:rPr lang="de-AT" sz="1600" dirty="0" err="1"/>
              <a:t>from</a:t>
            </a:r>
            <a:r>
              <a:rPr lang="de-AT" sz="1600" dirty="0"/>
              <a:t> </a:t>
            </a:r>
            <a:r>
              <a:rPr lang="de-AT" sz="1600" dirty="0" err="1"/>
              <a:t>the</a:t>
            </a:r>
            <a:r>
              <a:rPr lang="de-AT" sz="1600" dirty="0"/>
              <a:t> </a:t>
            </a:r>
            <a:r>
              <a:rPr lang="de-AT" sz="1600" dirty="0" err="1"/>
              <a:t>metal</a:t>
            </a:r>
            <a:r>
              <a:rPr lang="de-AT" sz="1600" dirty="0"/>
              <a:t> </a:t>
            </a:r>
            <a:r>
              <a:rPr lang="de-AT" sz="1600" dirty="0" err="1"/>
              <a:t>substrate</a:t>
            </a:r>
            <a:r>
              <a:rPr lang="de-AT" sz="1600" dirty="0"/>
              <a:t> , </a:t>
            </a:r>
            <a:r>
              <a:rPr lang="de-AT" sz="1600" dirty="0" err="1"/>
              <a:t>leading</a:t>
            </a:r>
            <a:r>
              <a:rPr lang="de-AT" sz="1600" dirty="0"/>
              <a:t> </a:t>
            </a:r>
            <a:r>
              <a:rPr lang="de-AT" sz="1600" dirty="0" err="1"/>
              <a:t>to</a:t>
            </a:r>
            <a:r>
              <a:rPr lang="de-AT" sz="1600" dirty="0"/>
              <a:t> an </a:t>
            </a:r>
            <a:r>
              <a:rPr lang="de-AT" sz="1600" dirty="0" err="1"/>
              <a:t>occupied</a:t>
            </a:r>
            <a:r>
              <a:rPr lang="de-AT" sz="1600" dirty="0"/>
              <a:t> LUMO and </a:t>
            </a:r>
            <a:r>
              <a:rPr lang="de-AT" sz="1600" dirty="0" err="1"/>
              <a:t>thus</a:t>
            </a:r>
            <a:r>
              <a:rPr lang="de-AT" sz="1600" dirty="0"/>
              <a:t> a </a:t>
            </a:r>
            <a:r>
              <a:rPr lang="de-AT" sz="1600" dirty="0" err="1"/>
              <a:t>charged</a:t>
            </a:r>
            <a:r>
              <a:rPr lang="de-AT" sz="1600" dirty="0"/>
              <a:t> </a:t>
            </a:r>
            <a:r>
              <a:rPr lang="de-AT" sz="1600" dirty="0" err="1"/>
              <a:t>molecule</a:t>
            </a:r>
            <a:r>
              <a:rPr lang="de-AT" sz="1600" dirty="0"/>
              <a:t>.  </a:t>
            </a:r>
            <a:r>
              <a:rPr lang="de-AT" sz="1600" dirty="0" err="1"/>
              <a:t>There</a:t>
            </a:r>
            <a:r>
              <a:rPr lang="de-AT" sz="1600" dirty="0"/>
              <a:t> </a:t>
            </a:r>
            <a:r>
              <a:rPr lang="de-AT" sz="1600" dirty="0" err="1"/>
              <a:t>are</a:t>
            </a:r>
            <a:r>
              <a:rPr lang="de-AT" sz="1600" dirty="0"/>
              <a:t> </a:t>
            </a:r>
            <a:r>
              <a:rPr lang="de-AT" sz="1600" dirty="0" err="1"/>
              <a:t>two</a:t>
            </a:r>
            <a:r>
              <a:rPr lang="de-AT" sz="1600" dirty="0"/>
              <a:t> </a:t>
            </a:r>
            <a:r>
              <a:rPr lang="de-AT" sz="1600" dirty="0" err="1"/>
              <a:t>degenerated</a:t>
            </a:r>
            <a:r>
              <a:rPr lang="de-AT" sz="1600" dirty="0"/>
              <a:t> LUMOs (same Energy), </a:t>
            </a:r>
            <a:r>
              <a:rPr lang="de-AT" sz="1600" dirty="0" err="1"/>
              <a:t>with</a:t>
            </a:r>
            <a:r>
              <a:rPr lang="de-AT" sz="1600" dirty="0"/>
              <a:t> </a:t>
            </a:r>
            <a:r>
              <a:rPr lang="de-AT" sz="1600" dirty="0" err="1"/>
              <a:t>the</a:t>
            </a:r>
            <a:r>
              <a:rPr lang="de-AT" sz="1600" dirty="0"/>
              <a:t> </a:t>
            </a:r>
            <a:r>
              <a:rPr lang="de-AT" sz="1600" dirty="0" err="1"/>
              <a:t>probability</a:t>
            </a:r>
            <a:r>
              <a:rPr lang="de-AT" sz="1600" dirty="0"/>
              <a:t> </a:t>
            </a:r>
            <a:r>
              <a:rPr lang="de-AT" sz="1600" dirty="0" err="1"/>
              <a:t>density</a:t>
            </a:r>
            <a:r>
              <a:rPr lang="de-AT" sz="1600" dirty="0"/>
              <a:t> </a:t>
            </a:r>
            <a:r>
              <a:rPr lang="de-AT" sz="1600" dirty="0" err="1"/>
              <a:t>concentrated</a:t>
            </a:r>
            <a:r>
              <a:rPr lang="de-AT" sz="1600" dirty="0"/>
              <a:t> </a:t>
            </a:r>
            <a:r>
              <a:rPr lang="de-AT" sz="1600" dirty="0" err="1"/>
              <a:t>around</a:t>
            </a:r>
            <a:r>
              <a:rPr lang="de-AT" sz="1600" dirty="0"/>
              <a:t> </a:t>
            </a:r>
            <a:r>
              <a:rPr lang="de-AT" sz="1600" dirty="0" err="1"/>
              <a:t>two</a:t>
            </a:r>
            <a:r>
              <a:rPr lang="de-AT" sz="1600" dirty="0"/>
              <a:t> </a:t>
            </a:r>
            <a:r>
              <a:rPr lang="de-AT" sz="1600" dirty="0" err="1"/>
              <a:t>opposing</a:t>
            </a:r>
            <a:r>
              <a:rPr lang="de-AT" sz="1600" dirty="0"/>
              <a:t> </a:t>
            </a:r>
            <a:r>
              <a:rPr lang="de-AT" sz="1600" dirty="0" err="1"/>
              <a:t>isoindole</a:t>
            </a:r>
            <a:r>
              <a:rPr lang="de-AT" sz="1600" dirty="0"/>
              <a:t> </a:t>
            </a:r>
            <a:r>
              <a:rPr lang="de-AT" sz="1600" dirty="0" err="1"/>
              <a:t>units</a:t>
            </a:r>
            <a:r>
              <a:rPr lang="de-AT" sz="1600" dirty="0"/>
              <a:t>. The </a:t>
            </a:r>
            <a:r>
              <a:rPr lang="de-AT" sz="1600" dirty="0" err="1"/>
              <a:t>two</a:t>
            </a:r>
            <a:r>
              <a:rPr lang="de-AT" sz="1600" dirty="0"/>
              <a:t> LUMOs </a:t>
            </a:r>
            <a:r>
              <a:rPr lang="de-AT" sz="1600" dirty="0" err="1"/>
              <a:t>differ</a:t>
            </a:r>
            <a:r>
              <a:rPr lang="de-AT" sz="1600" dirty="0"/>
              <a:t> </a:t>
            </a:r>
            <a:r>
              <a:rPr lang="de-AT" sz="1600" dirty="0" err="1"/>
              <a:t>by</a:t>
            </a:r>
            <a:r>
              <a:rPr lang="de-AT" sz="1600" dirty="0"/>
              <a:t> </a:t>
            </a:r>
            <a:r>
              <a:rPr lang="de-AT" sz="1600" dirty="0" err="1"/>
              <a:t>the</a:t>
            </a:r>
            <a:r>
              <a:rPr lang="de-AT" sz="1600" dirty="0"/>
              <a:t> </a:t>
            </a:r>
            <a:r>
              <a:rPr lang="de-AT" sz="1600" dirty="0" err="1"/>
              <a:t>orientation</a:t>
            </a:r>
            <a:r>
              <a:rPr lang="de-AT" sz="1600" dirty="0"/>
              <a:t> </a:t>
            </a:r>
            <a:r>
              <a:rPr lang="de-AT" sz="1600" dirty="0" err="1"/>
              <a:t>of</a:t>
            </a:r>
            <a:r>
              <a:rPr lang="de-AT" sz="1600" dirty="0"/>
              <a:t> </a:t>
            </a:r>
            <a:r>
              <a:rPr lang="de-AT" sz="1600" dirty="0" err="1"/>
              <a:t>the</a:t>
            </a:r>
            <a:r>
              <a:rPr lang="de-AT" sz="1600" dirty="0"/>
              <a:t> </a:t>
            </a:r>
            <a:r>
              <a:rPr lang="de-AT" sz="1600" dirty="0" err="1"/>
              <a:t>the</a:t>
            </a:r>
            <a:r>
              <a:rPr lang="de-AT" sz="1600" dirty="0"/>
              <a:t> </a:t>
            </a:r>
            <a:r>
              <a:rPr lang="de-AT" sz="1600" dirty="0" err="1"/>
              <a:t>probability</a:t>
            </a:r>
            <a:r>
              <a:rPr lang="de-AT" sz="1600" dirty="0"/>
              <a:t> </a:t>
            </a:r>
            <a:r>
              <a:rPr lang="de-AT" sz="1600" dirty="0" err="1"/>
              <a:t>density</a:t>
            </a:r>
            <a:r>
              <a:rPr lang="de-AT" sz="1600" dirty="0"/>
              <a:t> </a:t>
            </a:r>
            <a:r>
              <a:rPr lang="de-AT" sz="1600" dirty="0" err="1"/>
              <a:t>around</a:t>
            </a:r>
            <a:r>
              <a:rPr lang="de-AT" sz="1600" dirty="0"/>
              <a:t> </a:t>
            </a:r>
            <a:r>
              <a:rPr lang="de-AT" sz="1600" dirty="0" err="1"/>
              <a:t>two</a:t>
            </a:r>
            <a:r>
              <a:rPr lang="de-AT" sz="1600" dirty="0"/>
              <a:t> </a:t>
            </a:r>
            <a:r>
              <a:rPr lang="de-AT" sz="1600" dirty="0" err="1"/>
              <a:t>opposing</a:t>
            </a:r>
            <a:r>
              <a:rPr lang="de-AT" sz="1600" dirty="0"/>
              <a:t> </a:t>
            </a:r>
            <a:r>
              <a:rPr lang="de-AT" sz="1600" dirty="0" err="1"/>
              <a:t>isoindole</a:t>
            </a:r>
            <a:r>
              <a:rPr lang="de-AT" sz="1600" dirty="0"/>
              <a:t> </a:t>
            </a:r>
            <a:r>
              <a:rPr lang="de-AT" sz="1600" dirty="0" err="1"/>
              <a:t>units</a:t>
            </a:r>
            <a:r>
              <a:rPr lang="de-AT" sz="1600" dirty="0"/>
              <a:t> </a:t>
            </a:r>
            <a:r>
              <a:rPr lang="de-AT" sz="1600" dirty="0" err="1"/>
              <a:t>as</a:t>
            </a:r>
            <a:r>
              <a:rPr lang="de-AT" sz="1600" dirty="0"/>
              <a:t> </a:t>
            </a:r>
            <a:r>
              <a:rPr lang="de-AT" sz="1600" dirty="0" err="1"/>
              <a:t>they</a:t>
            </a:r>
            <a:r>
              <a:rPr lang="de-AT" sz="1600" dirty="0"/>
              <a:t> </a:t>
            </a:r>
            <a:r>
              <a:rPr lang="de-AT" sz="1600" dirty="0" err="1"/>
              <a:t>are</a:t>
            </a:r>
            <a:r>
              <a:rPr lang="de-AT" sz="1600" dirty="0"/>
              <a:t> orthogonal.</a:t>
            </a:r>
          </a:p>
          <a:p>
            <a:pPr marL="0" indent="0">
              <a:buNone/>
            </a:pPr>
            <a:r>
              <a:rPr lang="de-AT" sz="1600" dirty="0"/>
              <a:t>The STM </a:t>
            </a:r>
            <a:r>
              <a:rPr lang="de-AT" sz="1600" dirty="0" err="1"/>
              <a:t>images</a:t>
            </a:r>
            <a:r>
              <a:rPr lang="de-AT" sz="1600" dirty="0"/>
              <a:t> (</a:t>
            </a:r>
            <a:r>
              <a:rPr lang="de-AT" sz="1600" dirty="0" err="1"/>
              <a:t>see</a:t>
            </a:r>
            <a:r>
              <a:rPr lang="de-AT" sz="1600" dirty="0"/>
              <a:t> </a:t>
            </a:r>
            <a:r>
              <a:rPr lang="de-AT" sz="1600" dirty="0" err="1"/>
              <a:t>fig</a:t>
            </a:r>
            <a:r>
              <a:rPr lang="de-AT" sz="1600" dirty="0"/>
              <a:t> xxx) </a:t>
            </a:r>
            <a:r>
              <a:rPr lang="de-AT" sz="1600" dirty="0" err="1"/>
              <a:t>reveal</a:t>
            </a:r>
            <a:r>
              <a:rPr lang="de-AT" sz="1600" dirty="0"/>
              <a:t> a </a:t>
            </a:r>
            <a:r>
              <a:rPr lang="de-AT" sz="1600" dirty="0" err="1"/>
              <a:t>connection</a:t>
            </a:r>
            <a:r>
              <a:rPr lang="de-AT" sz="1600" dirty="0"/>
              <a:t> </a:t>
            </a:r>
            <a:r>
              <a:rPr lang="de-AT" sz="1600" dirty="0" err="1"/>
              <a:t>beween</a:t>
            </a:r>
            <a:r>
              <a:rPr lang="de-AT" sz="1600" dirty="0"/>
              <a:t> </a:t>
            </a:r>
            <a:r>
              <a:rPr lang="de-AT" sz="1600" dirty="0" err="1"/>
              <a:t>two</a:t>
            </a:r>
            <a:r>
              <a:rPr lang="de-AT" sz="1600" dirty="0"/>
              <a:t> </a:t>
            </a:r>
            <a:r>
              <a:rPr lang="de-AT" sz="1600" dirty="0" err="1"/>
              <a:t>opposing</a:t>
            </a:r>
            <a:r>
              <a:rPr lang="de-AT" sz="1600" dirty="0"/>
              <a:t> </a:t>
            </a:r>
            <a:r>
              <a:rPr lang="de-AT" sz="1600" dirty="0" err="1"/>
              <a:t>isoindole</a:t>
            </a:r>
            <a:r>
              <a:rPr lang="de-AT" sz="1600" dirty="0"/>
              <a:t> </a:t>
            </a:r>
            <a:r>
              <a:rPr lang="de-AT" sz="1600" dirty="0" err="1"/>
              <a:t>units</a:t>
            </a:r>
            <a:r>
              <a:rPr lang="de-AT" sz="1600" dirty="0"/>
              <a:t>, </a:t>
            </a:r>
            <a:r>
              <a:rPr lang="de-AT" sz="1600" dirty="0" err="1"/>
              <a:t>which</a:t>
            </a:r>
            <a:r>
              <a:rPr lang="de-AT" sz="1600" dirty="0"/>
              <a:t> </a:t>
            </a:r>
            <a:r>
              <a:rPr lang="de-AT" sz="1600" dirty="0" err="1"/>
              <a:t>is</a:t>
            </a:r>
            <a:r>
              <a:rPr lang="de-AT" sz="1600" dirty="0"/>
              <a:t> in </a:t>
            </a:r>
            <a:r>
              <a:rPr lang="de-AT" sz="1600" dirty="0" err="1"/>
              <a:t>agreement</a:t>
            </a:r>
            <a:r>
              <a:rPr lang="de-AT" sz="1600" dirty="0"/>
              <a:t>  </a:t>
            </a:r>
            <a:r>
              <a:rPr lang="de-AT" sz="1600" dirty="0" err="1"/>
              <a:t>with</a:t>
            </a:r>
            <a:r>
              <a:rPr lang="de-AT" sz="1600" dirty="0"/>
              <a:t> </a:t>
            </a:r>
            <a:r>
              <a:rPr lang="de-AT" sz="1600" dirty="0" err="1"/>
              <a:t>the</a:t>
            </a:r>
            <a:r>
              <a:rPr lang="de-AT" sz="1600" dirty="0"/>
              <a:t> </a:t>
            </a:r>
            <a:r>
              <a:rPr lang="de-AT" sz="1600" dirty="0" err="1"/>
              <a:t>simulated</a:t>
            </a:r>
            <a:r>
              <a:rPr lang="de-AT" sz="1600" dirty="0"/>
              <a:t> </a:t>
            </a:r>
            <a:r>
              <a:rPr lang="de-AT" sz="1600" dirty="0" err="1"/>
              <a:t>orbitals</a:t>
            </a:r>
            <a:r>
              <a:rPr lang="de-AT" sz="1600" dirty="0"/>
              <a:t> </a:t>
            </a:r>
            <a:r>
              <a:rPr lang="de-AT" sz="1600" dirty="0" err="1"/>
              <a:t>using</a:t>
            </a:r>
            <a:r>
              <a:rPr lang="de-AT" sz="1600" dirty="0"/>
              <a:t> </a:t>
            </a:r>
            <a:r>
              <a:rPr lang="de-AT" sz="1600" dirty="0" err="1"/>
              <a:t>density</a:t>
            </a:r>
            <a:r>
              <a:rPr lang="de-AT" sz="1600" dirty="0"/>
              <a:t> </a:t>
            </a:r>
            <a:r>
              <a:rPr lang="de-AT" sz="1600" dirty="0" err="1"/>
              <a:t>functional</a:t>
            </a:r>
            <a:r>
              <a:rPr lang="de-AT" sz="1600" dirty="0"/>
              <a:t> </a:t>
            </a:r>
            <a:r>
              <a:rPr lang="de-AT" sz="1600" dirty="0" err="1"/>
              <a:t>theory</a:t>
            </a:r>
            <a:r>
              <a:rPr lang="de-AT" sz="1600" dirty="0"/>
              <a:t> (DFT).  </a:t>
            </a:r>
            <a:r>
              <a:rPr lang="de-AT" sz="1600" dirty="0" err="1"/>
              <a:t>There</a:t>
            </a:r>
            <a:r>
              <a:rPr lang="de-AT" sz="1600" dirty="0"/>
              <a:t> </a:t>
            </a:r>
            <a:r>
              <a:rPr lang="de-AT" sz="1600" dirty="0" err="1"/>
              <a:t>is</a:t>
            </a:r>
            <a:r>
              <a:rPr lang="de-AT" sz="1600" dirty="0"/>
              <a:t> </a:t>
            </a:r>
            <a:r>
              <a:rPr lang="de-AT" sz="1600" dirty="0" err="1"/>
              <a:t>no</a:t>
            </a:r>
            <a:r>
              <a:rPr lang="de-AT" sz="1600" dirty="0"/>
              <a:t> </a:t>
            </a:r>
            <a:r>
              <a:rPr lang="de-AT" sz="1600" dirty="0" err="1"/>
              <a:t>favored</a:t>
            </a:r>
            <a:r>
              <a:rPr lang="de-AT" sz="1600" dirty="0"/>
              <a:t> </a:t>
            </a:r>
            <a:r>
              <a:rPr lang="de-AT" sz="1600" dirty="0" err="1"/>
              <a:t>orientation</a:t>
            </a:r>
            <a:r>
              <a:rPr lang="de-AT" sz="1600" dirty="0"/>
              <a:t> </a:t>
            </a:r>
            <a:r>
              <a:rPr lang="de-AT" sz="1600" dirty="0" err="1"/>
              <a:t>seen</a:t>
            </a:r>
            <a:r>
              <a:rPr lang="de-AT" sz="1600" dirty="0"/>
              <a:t> in </a:t>
            </a:r>
            <a:r>
              <a:rPr lang="de-AT" sz="1600" dirty="0" err="1"/>
              <a:t>the</a:t>
            </a:r>
            <a:r>
              <a:rPr lang="de-AT" sz="1600" dirty="0"/>
              <a:t> STM </a:t>
            </a:r>
            <a:r>
              <a:rPr lang="de-AT" sz="1600" dirty="0" err="1"/>
              <a:t>images</a:t>
            </a:r>
            <a:r>
              <a:rPr lang="de-AT" sz="1600" dirty="0"/>
              <a:t>, </a:t>
            </a:r>
            <a:r>
              <a:rPr lang="de-AT" sz="1600" dirty="0" err="1"/>
              <a:t>it</a:t>
            </a:r>
            <a:r>
              <a:rPr lang="de-AT" sz="1600" dirty="0"/>
              <a:t> </a:t>
            </a:r>
            <a:r>
              <a:rPr lang="de-AT" sz="1600" dirty="0" err="1"/>
              <a:t>is</a:t>
            </a:r>
            <a:r>
              <a:rPr lang="de-AT" sz="1600" dirty="0"/>
              <a:t> </a:t>
            </a:r>
            <a:r>
              <a:rPr lang="de-AT" sz="1600" dirty="0" err="1"/>
              <a:t>seemingly</a:t>
            </a:r>
            <a:r>
              <a:rPr lang="de-AT" sz="1600" dirty="0"/>
              <a:t> </a:t>
            </a:r>
            <a:r>
              <a:rPr lang="de-AT" sz="1600" dirty="0" err="1"/>
              <a:t>random</a:t>
            </a:r>
            <a:r>
              <a:rPr lang="de-AT" sz="1600" dirty="0"/>
              <a:t> </a:t>
            </a:r>
            <a:r>
              <a:rPr lang="de-AT" sz="1600" dirty="0" err="1"/>
              <a:t>which</a:t>
            </a:r>
            <a:r>
              <a:rPr lang="de-AT" sz="1600" dirty="0"/>
              <a:t> </a:t>
            </a:r>
            <a:r>
              <a:rPr lang="de-AT" sz="1600" dirty="0" err="1"/>
              <a:t>suggest</a:t>
            </a:r>
            <a:r>
              <a:rPr lang="de-AT" sz="1600" dirty="0"/>
              <a:t> </a:t>
            </a:r>
            <a:r>
              <a:rPr lang="de-AT" sz="1600" dirty="0" err="1"/>
              <a:t>that</a:t>
            </a:r>
            <a:r>
              <a:rPr lang="de-AT" sz="1600" dirty="0"/>
              <a:t> </a:t>
            </a:r>
            <a:r>
              <a:rPr lang="de-AT" sz="1600" dirty="0" err="1"/>
              <a:t>the</a:t>
            </a:r>
            <a:r>
              <a:rPr lang="de-AT" sz="1600" dirty="0"/>
              <a:t> </a:t>
            </a:r>
            <a:r>
              <a:rPr lang="de-AT" sz="1600" dirty="0" err="1"/>
              <a:t>occupation</a:t>
            </a:r>
            <a:r>
              <a:rPr lang="de-AT" sz="1600" dirty="0"/>
              <a:t> </a:t>
            </a:r>
            <a:r>
              <a:rPr lang="de-AT" sz="1600" dirty="0" err="1"/>
              <a:t>probability</a:t>
            </a:r>
            <a:r>
              <a:rPr lang="de-AT" sz="1600" dirty="0"/>
              <a:t> </a:t>
            </a:r>
            <a:r>
              <a:rPr lang="de-AT" sz="1600" dirty="0" err="1"/>
              <a:t>of</a:t>
            </a:r>
            <a:r>
              <a:rPr lang="de-AT" sz="1600" dirty="0"/>
              <a:t> </a:t>
            </a:r>
            <a:r>
              <a:rPr lang="de-AT" sz="1600" dirty="0" err="1"/>
              <a:t>the</a:t>
            </a:r>
            <a:r>
              <a:rPr lang="de-AT" sz="1600" dirty="0"/>
              <a:t> </a:t>
            </a:r>
            <a:r>
              <a:rPr lang="de-AT" sz="1600" dirty="0" err="1"/>
              <a:t>two</a:t>
            </a:r>
            <a:r>
              <a:rPr lang="de-AT" sz="1600" dirty="0"/>
              <a:t> LUMOs </a:t>
            </a:r>
            <a:r>
              <a:rPr lang="de-AT" sz="1600" dirty="0" err="1"/>
              <a:t>is</a:t>
            </a:r>
            <a:r>
              <a:rPr lang="de-AT" sz="1600" dirty="0"/>
              <a:t> </a:t>
            </a:r>
            <a:r>
              <a:rPr lang="de-AT" sz="1600" dirty="0" err="1"/>
              <a:t>the</a:t>
            </a:r>
            <a:r>
              <a:rPr lang="de-AT" sz="1600" dirty="0"/>
              <a:t> same. </a:t>
            </a:r>
          </a:p>
          <a:p>
            <a:pPr marL="0" indent="0">
              <a:buNone/>
            </a:pPr>
            <a:r>
              <a:rPr lang="de-AT" sz="1600" dirty="0"/>
              <a:t>Ist </a:t>
            </a:r>
            <a:r>
              <a:rPr lang="de-AT" sz="1600" dirty="0" err="1"/>
              <a:t>worth</a:t>
            </a:r>
            <a:r>
              <a:rPr lang="de-AT" sz="1600" dirty="0"/>
              <a:t> </a:t>
            </a:r>
            <a:r>
              <a:rPr lang="de-AT" sz="1600" dirty="0" err="1"/>
              <a:t>mentioning</a:t>
            </a:r>
            <a:r>
              <a:rPr lang="de-AT" sz="1600" dirty="0"/>
              <a:t> </a:t>
            </a:r>
            <a:r>
              <a:rPr lang="de-AT" sz="1600" dirty="0" err="1"/>
              <a:t>that</a:t>
            </a:r>
            <a:r>
              <a:rPr lang="de-AT" sz="1600" dirty="0"/>
              <a:t> </a:t>
            </a:r>
            <a:r>
              <a:rPr lang="de-AT" sz="1600" dirty="0" err="1"/>
              <a:t>the</a:t>
            </a:r>
            <a:r>
              <a:rPr lang="de-AT" sz="1600" dirty="0"/>
              <a:t> LUMO </a:t>
            </a:r>
            <a:r>
              <a:rPr lang="de-AT" sz="1600" dirty="0" err="1"/>
              <a:t>is</a:t>
            </a:r>
            <a:r>
              <a:rPr lang="de-AT" sz="1600" dirty="0"/>
              <a:t> also visible </a:t>
            </a:r>
            <a:r>
              <a:rPr lang="de-AT" sz="1600" dirty="0" err="1"/>
              <a:t>for</a:t>
            </a:r>
            <a:r>
              <a:rPr lang="de-AT" sz="1600" dirty="0"/>
              <a:t> </a:t>
            </a:r>
            <a:r>
              <a:rPr lang="de-AT" sz="1600" dirty="0" err="1"/>
              <a:t>poitive</a:t>
            </a:r>
            <a:r>
              <a:rPr lang="de-AT" sz="1600" dirty="0"/>
              <a:t> </a:t>
            </a:r>
            <a:r>
              <a:rPr lang="de-AT" sz="1600" dirty="0" err="1"/>
              <a:t>bias</a:t>
            </a:r>
            <a:r>
              <a:rPr lang="de-AT" sz="1600" dirty="0"/>
              <a:t> </a:t>
            </a:r>
            <a:r>
              <a:rPr lang="de-AT" sz="1600" dirty="0" err="1"/>
              <a:t>which</a:t>
            </a:r>
            <a:r>
              <a:rPr lang="de-AT" sz="1600" dirty="0"/>
              <a:t> </a:t>
            </a:r>
            <a:r>
              <a:rPr lang="de-AT" sz="1600" dirty="0" err="1"/>
              <a:t>suggest</a:t>
            </a:r>
            <a:r>
              <a:rPr lang="de-AT" sz="1600" dirty="0"/>
              <a:t> </a:t>
            </a:r>
            <a:r>
              <a:rPr lang="de-AT" sz="1600" dirty="0" err="1"/>
              <a:t>two</a:t>
            </a:r>
            <a:r>
              <a:rPr lang="de-AT" sz="1600" dirty="0"/>
              <a:t> </a:t>
            </a:r>
            <a:r>
              <a:rPr lang="de-AT" sz="1600" dirty="0" err="1"/>
              <a:t>things</a:t>
            </a:r>
            <a:r>
              <a:rPr lang="de-AT" sz="1600" dirty="0"/>
              <a:t>: </a:t>
            </a:r>
            <a:r>
              <a:rPr lang="de-AT" sz="1600" dirty="0" err="1"/>
              <a:t>the</a:t>
            </a:r>
            <a:r>
              <a:rPr lang="de-AT" sz="1600" dirty="0"/>
              <a:t> </a:t>
            </a:r>
            <a:r>
              <a:rPr lang="de-AT" sz="1600" dirty="0" err="1"/>
              <a:t>negativly</a:t>
            </a:r>
            <a:r>
              <a:rPr lang="de-AT" sz="1600" dirty="0"/>
              <a:t> </a:t>
            </a:r>
            <a:r>
              <a:rPr lang="de-AT" sz="1600" dirty="0" err="1"/>
              <a:t>charged</a:t>
            </a:r>
            <a:r>
              <a:rPr lang="de-AT" sz="1600" dirty="0"/>
              <a:t> </a:t>
            </a:r>
            <a:r>
              <a:rPr lang="de-AT" sz="1600" dirty="0" err="1"/>
              <a:t>molecules</a:t>
            </a:r>
            <a:r>
              <a:rPr lang="de-AT" sz="1600" dirty="0"/>
              <a:t> LUMO </a:t>
            </a:r>
            <a:r>
              <a:rPr lang="de-AT" sz="1600" dirty="0" err="1"/>
              <a:t>is</a:t>
            </a:r>
            <a:r>
              <a:rPr lang="de-AT" sz="1600" dirty="0"/>
              <a:t> </a:t>
            </a:r>
            <a:r>
              <a:rPr lang="de-AT" sz="1600" dirty="0" err="1"/>
              <a:t>singly</a:t>
            </a:r>
            <a:r>
              <a:rPr lang="de-AT" sz="1600" dirty="0"/>
              <a:t> </a:t>
            </a:r>
            <a:r>
              <a:rPr lang="de-AT" sz="1600" dirty="0" err="1"/>
              <a:t>occupied</a:t>
            </a:r>
            <a:r>
              <a:rPr lang="de-AT" sz="1600" dirty="0"/>
              <a:t> and </a:t>
            </a:r>
            <a:r>
              <a:rPr lang="de-AT" sz="1600" dirty="0" err="1"/>
              <a:t>therefore</a:t>
            </a:r>
            <a:r>
              <a:rPr lang="de-AT" sz="1600" dirty="0"/>
              <a:t> </a:t>
            </a:r>
            <a:r>
              <a:rPr lang="de-AT" sz="1600" dirty="0" err="1"/>
              <a:t>it</a:t>
            </a:r>
            <a:r>
              <a:rPr lang="de-AT" sz="1600" dirty="0"/>
              <a:t> </a:t>
            </a:r>
            <a:r>
              <a:rPr lang="de-AT" sz="1600" dirty="0" err="1"/>
              <a:t>is</a:t>
            </a:r>
            <a:r>
              <a:rPr lang="de-AT" sz="1600" dirty="0"/>
              <a:t> possible </a:t>
            </a:r>
            <a:r>
              <a:rPr lang="de-AT" sz="1600" dirty="0" err="1"/>
              <a:t>for</a:t>
            </a:r>
            <a:r>
              <a:rPr lang="de-AT" sz="1600" dirty="0"/>
              <a:t> a </a:t>
            </a:r>
            <a:r>
              <a:rPr lang="de-AT" sz="1600" dirty="0" err="1"/>
              <a:t>electron</a:t>
            </a:r>
            <a:r>
              <a:rPr lang="de-AT" sz="1600" dirty="0"/>
              <a:t> </a:t>
            </a:r>
            <a:r>
              <a:rPr lang="de-AT" sz="1600" dirty="0" err="1"/>
              <a:t>to</a:t>
            </a:r>
            <a:r>
              <a:rPr lang="de-AT" sz="1600" dirty="0"/>
              <a:t> </a:t>
            </a:r>
            <a:r>
              <a:rPr lang="de-AT" sz="1600" dirty="0" err="1"/>
              <a:t>tunnel</a:t>
            </a:r>
            <a:r>
              <a:rPr lang="de-AT" sz="1600" dirty="0"/>
              <a:t> </a:t>
            </a:r>
            <a:r>
              <a:rPr lang="de-AT" sz="1600" dirty="0" err="1"/>
              <a:t>into</a:t>
            </a:r>
            <a:r>
              <a:rPr lang="de-AT" sz="1600" dirty="0"/>
              <a:t> </a:t>
            </a:r>
            <a:r>
              <a:rPr lang="de-AT" sz="1600" dirty="0" err="1"/>
              <a:t>that</a:t>
            </a:r>
            <a:r>
              <a:rPr lang="de-AT" sz="1600" dirty="0"/>
              <a:t> </a:t>
            </a:r>
            <a:r>
              <a:rPr lang="de-AT" sz="1600" dirty="0" err="1"/>
              <a:t>state</a:t>
            </a:r>
            <a:r>
              <a:rPr lang="de-AT" sz="1600" dirty="0"/>
              <a:t> </a:t>
            </a:r>
            <a:r>
              <a:rPr lang="de-AT" sz="1600" dirty="0" err="1"/>
              <a:t>or</a:t>
            </a:r>
            <a:r>
              <a:rPr lang="de-AT" sz="1600" dirty="0"/>
              <a:t> </a:t>
            </a:r>
            <a:r>
              <a:rPr lang="de-AT" sz="1600" dirty="0" err="1"/>
              <a:t>it</a:t>
            </a:r>
            <a:r>
              <a:rPr lang="de-AT" sz="1600" dirty="0"/>
              <a:t> </a:t>
            </a:r>
            <a:r>
              <a:rPr lang="de-AT" sz="1600" dirty="0" err="1"/>
              <a:t>tunnels</a:t>
            </a:r>
            <a:r>
              <a:rPr lang="de-AT" sz="1600" dirty="0"/>
              <a:t> </a:t>
            </a:r>
            <a:r>
              <a:rPr lang="de-AT" sz="1600" dirty="0" err="1"/>
              <a:t>into</a:t>
            </a:r>
            <a:r>
              <a:rPr lang="de-AT" sz="1600" dirty="0"/>
              <a:t> </a:t>
            </a:r>
            <a:r>
              <a:rPr lang="de-AT" sz="1600" dirty="0" err="1"/>
              <a:t>the</a:t>
            </a:r>
            <a:r>
              <a:rPr lang="de-AT" sz="1600" dirty="0"/>
              <a:t> </a:t>
            </a:r>
            <a:r>
              <a:rPr lang="de-AT" sz="1600" dirty="0" err="1"/>
              <a:t>other</a:t>
            </a:r>
            <a:r>
              <a:rPr lang="de-AT" sz="1600" dirty="0"/>
              <a:t> not </a:t>
            </a:r>
            <a:r>
              <a:rPr lang="de-AT" sz="1600" dirty="0" err="1"/>
              <a:t>occupied</a:t>
            </a:r>
            <a:r>
              <a:rPr lang="de-AT" sz="1600" dirty="0"/>
              <a:t> LUMO. The </a:t>
            </a:r>
            <a:r>
              <a:rPr lang="de-AT" sz="1600" dirty="0" err="1"/>
              <a:t>latter</a:t>
            </a:r>
            <a:r>
              <a:rPr lang="de-AT" sz="1600" dirty="0"/>
              <a:t> </a:t>
            </a:r>
            <a:r>
              <a:rPr lang="de-AT" sz="1600" dirty="0" err="1"/>
              <a:t>is</a:t>
            </a:r>
            <a:r>
              <a:rPr lang="de-AT" sz="1600" dirty="0"/>
              <a:t> </a:t>
            </a:r>
            <a:r>
              <a:rPr lang="de-AT" sz="1600" dirty="0" err="1"/>
              <a:t>suported</a:t>
            </a:r>
            <a:r>
              <a:rPr lang="de-AT" sz="1600" dirty="0"/>
              <a:t> </a:t>
            </a:r>
            <a:r>
              <a:rPr lang="de-AT" sz="1600" dirty="0" err="1"/>
              <a:t>by</a:t>
            </a:r>
            <a:r>
              <a:rPr lang="de-AT" sz="1600" dirty="0"/>
              <a:t> </a:t>
            </a:r>
            <a:r>
              <a:rPr lang="de-AT" sz="1600" dirty="0" err="1"/>
              <a:t>the</a:t>
            </a:r>
            <a:r>
              <a:rPr lang="de-AT" sz="1600"/>
              <a:t> </a:t>
            </a:r>
            <a:endParaRPr lang="de-AT" sz="1600" dirty="0"/>
          </a:p>
          <a:p>
            <a:pPr marL="0" indent="0">
              <a:buNone/>
            </a:pPr>
            <a:endParaRPr lang="de-AT" sz="1600" dirty="0"/>
          </a:p>
        </p:txBody>
      </p:sp>
    </p:spTree>
    <p:extLst>
      <p:ext uri="{BB962C8B-B14F-4D97-AF65-F5344CB8AC3E}">
        <p14:creationId xmlns:p14="http://schemas.microsoft.com/office/powerpoint/2010/main" val="37956873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5315D84-DBF9-4DF2-8B89-7965E9A942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949" y="395287"/>
            <a:ext cx="6067425" cy="6067425"/>
          </a:xfrm>
          <a:prstGeom prst="rect">
            <a:avLst/>
          </a:prstGeom>
        </p:spPr>
      </p:pic>
      <p:pic>
        <p:nvPicPr>
          <p:cNvPr id="2" name="Picture 3">
            <a:extLst>
              <a:ext uri="{FF2B5EF4-FFF2-40B4-BE49-F238E27FC236}">
                <a16:creationId xmlns:a16="http://schemas.microsoft.com/office/drawing/2014/main" id="{71E3244B-1FFE-0056-048F-25DFD6B76D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1384" y="372965"/>
            <a:ext cx="5925600" cy="592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4163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2061ECC-7C53-40A3-A2AB-9E1E09E2DB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886" y="164576"/>
            <a:ext cx="5924550" cy="59245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4C5519A-A9D1-4167-B3BD-11B10A0B2A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439768">
            <a:off x="7211987" y="1223587"/>
            <a:ext cx="3643200" cy="36432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61F307D-B810-41AE-9905-B6ED34FEFC1E}"/>
              </a:ext>
            </a:extLst>
          </p:cNvPr>
          <p:cNvSpPr>
            <a:spLocks noChangeAspect="1"/>
          </p:cNvSpPr>
          <p:nvPr/>
        </p:nvSpPr>
        <p:spPr>
          <a:xfrm rot="19439644">
            <a:off x="8128586" y="2048184"/>
            <a:ext cx="831936" cy="83193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12B1A40-ED20-4EC3-B134-876BAC4AE5F6}"/>
              </a:ext>
            </a:extLst>
          </p:cNvPr>
          <p:cNvSpPr>
            <a:spLocks noChangeAspect="1"/>
          </p:cNvSpPr>
          <p:nvPr/>
        </p:nvSpPr>
        <p:spPr>
          <a:xfrm rot="19322309">
            <a:off x="3017051" y="2520742"/>
            <a:ext cx="1339439" cy="133943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A340D05-5A78-4868-9886-06D8F13D9881}"/>
              </a:ext>
            </a:extLst>
          </p:cNvPr>
          <p:cNvSpPr>
            <a:spLocks noChangeAspect="1"/>
          </p:cNvSpPr>
          <p:nvPr/>
        </p:nvSpPr>
        <p:spPr>
          <a:xfrm rot="19322309">
            <a:off x="8075407" y="1687179"/>
            <a:ext cx="1339439" cy="133943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1900903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07C6321-DD10-41BE-8B73-7032F79603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" y="774175"/>
            <a:ext cx="4419600" cy="47053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4B17041-BA3D-4BDE-9085-F7A9C44FAC54}"/>
              </a:ext>
            </a:extLst>
          </p:cNvPr>
          <p:cNvSpPr txBox="1"/>
          <p:nvPr/>
        </p:nvSpPr>
        <p:spPr>
          <a:xfrm>
            <a:off x="4285753" y="962108"/>
            <a:ext cx="1367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dirty="0"/>
              <a:t>0.2 V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D763B8-9C28-4DF9-8A2C-893F6778DD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2760" y="1146774"/>
            <a:ext cx="3924000" cy="3924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78F515A-6C77-4676-AF98-A9E9220F4029}"/>
              </a:ext>
            </a:extLst>
          </p:cNvPr>
          <p:cNvSpPr>
            <a:spLocks noChangeAspect="1"/>
          </p:cNvSpPr>
          <p:nvPr/>
        </p:nvSpPr>
        <p:spPr>
          <a:xfrm rot="459397">
            <a:off x="2715321" y="2169991"/>
            <a:ext cx="714859" cy="71485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BBEFFC7-361B-4B28-B036-C8EAEB18D41E}"/>
              </a:ext>
            </a:extLst>
          </p:cNvPr>
          <p:cNvSpPr>
            <a:spLocks noChangeAspect="1"/>
          </p:cNvSpPr>
          <p:nvPr/>
        </p:nvSpPr>
        <p:spPr>
          <a:xfrm rot="459397">
            <a:off x="7773675" y="2026866"/>
            <a:ext cx="714859" cy="71485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F330C14-CD9C-4D49-895C-D33E342DD7AA}"/>
              </a:ext>
            </a:extLst>
          </p:cNvPr>
          <p:cNvSpPr>
            <a:spLocks noChangeAspect="1"/>
          </p:cNvSpPr>
          <p:nvPr/>
        </p:nvSpPr>
        <p:spPr>
          <a:xfrm rot="767219">
            <a:off x="8619102" y="5679541"/>
            <a:ext cx="876547" cy="87654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5535853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3CF9935-376B-46E2-9116-4592B31931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934" y="438952"/>
            <a:ext cx="5467350" cy="54673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B9E66C9-155E-418B-90EB-B812440655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866" y="560531"/>
            <a:ext cx="1383893" cy="147336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D79E9AE-24A0-4488-93A3-828A86F862E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68" t="1" r="9072" b="-2555"/>
          <a:stretch/>
        </p:blipFill>
        <p:spPr>
          <a:xfrm>
            <a:off x="6233715" y="560531"/>
            <a:ext cx="4361688" cy="417889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8A6EB8-39DD-406E-BA70-E8324AAA3646}"/>
              </a:ext>
            </a:extLst>
          </p:cNvPr>
          <p:cNvSpPr txBox="1"/>
          <p:nvPr/>
        </p:nvSpPr>
        <p:spPr>
          <a:xfrm>
            <a:off x="6233715" y="4982198"/>
            <a:ext cx="4038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dirty="0"/>
              <a:t>LEED </a:t>
            </a:r>
            <a:r>
              <a:rPr lang="de-AT" dirty="0" err="1"/>
              <a:t>picture</a:t>
            </a:r>
            <a:r>
              <a:rPr lang="de-AT" dirty="0"/>
              <a:t> was </a:t>
            </a:r>
            <a:r>
              <a:rPr lang="de-AT" dirty="0" err="1"/>
              <a:t>done</a:t>
            </a:r>
            <a:r>
              <a:rPr lang="de-AT" dirty="0"/>
              <a:t> at 15 eV </a:t>
            </a:r>
          </a:p>
        </p:txBody>
      </p:sp>
    </p:spTree>
    <p:extLst>
      <p:ext uri="{BB962C8B-B14F-4D97-AF65-F5344CB8AC3E}">
        <p14:creationId xmlns:p14="http://schemas.microsoft.com/office/powerpoint/2010/main" val="29271466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471286C-0DB0-4B92-8D93-9DB1C5A40A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988" y="115559"/>
            <a:ext cx="6489700" cy="6489700"/>
          </a:xfrm>
          <a:prstGeom prst="rect">
            <a:avLst/>
          </a:prstGeom>
        </p:spPr>
      </p:pic>
      <p:grpSp>
        <p:nvGrpSpPr>
          <p:cNvPr id="37" name="Gruppieren 36">
            <a:extLst>
              <a:ext uri="{FF2B5EF4-FFF2-40B4-BE49-F238E27FC236}">
                <a16:creationId xmlns:a16="http://schemas.microsoft.com/office/drawing/2014/main" id="{88981AA7-B95E-F555-AA15-CE34C7803F1D}"/>
              </a:ext>
            </a:extLst>
          </p:cNvPr>
          <p:cNvGrpSpPr/>
          <p:nvPr/>
        </p:nvGrpSpPr>
        <p:grpSpPr>
          <a:xfrm>
            <a:off x="9183891" y="4304348"/>
            <a:ext cx="1800000" cy="1676112"/>
            <a:chOff x="8033036" y="4438025"/>
            <a:chExt cx="1800000" cy="1676112"/>
          </a:xfrm>
        </p:grpSpPr>
        <p:pic>
          <p:nvPicPr>
            <p:cNvPr id="2" name="Picture 45">
              <a:extLst>
                <a:ext uri="{FF2B5EF4-FFF2-40B4-BE49-F238E27FC236}">
                  <a16:creationId xmlns:a16="http://schemas.microsoft.com/office/drawing/2014/main" id="{22C906A4-1A55-3FE5-6805-1C19691E2E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33036" y="4438025"/>
              <a:ext cx="1800000" cy="1676112"/>
            </a:xfrm>
            <a:prstGeom prst="rect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</p:pic>
        <p:sp>
          <p:nvSpPr>
            <p:cNvPr id="8" name="Rectangle 5">
              <a:extLst>
                <a:ext uri="{FF2B5EF4-FFF2-40B4-BE49-F238E27FC236}">
                  <a16:creationId xmlns:a16="http://schemas.microsoft.com/office/drawing/2014/main" id="{8667E09C-5A56-D159-6BA8-5FA7BDF32653}"/>
                </a:ext>
              </a:extLst>
            </p:cNvPr>
            <p:cNvSpPr>
              <a:spLocks noChangeAspect="1"/>
            </p:cNvSpPr>
            <p:nvPr/>
          </p:nvSpPr>
          <p:spPr>
            <a:xfrm rot="733112">
              <a:off x="8440818" y="4926150"/>
              <a:ext cx="837019" cy="83701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</p:grpSp>
      <p:sp>
        <p:nvSpPr>
          <p:cNvPr id="10" name="Rectangle 5">
            <a:extLst>
              <a:ext uri="{FF2B5EF4-FFF2-40B4-BE49-F238E27FC236}">
                <a16:creationId xmlns:a16="http://schemas.microsoft.com/office/drawing/2014/main" id="{930CDFD9-1B3D-A8FF-B70E-F262DD3A2854}"/>
              </a:ext>
            </a:extLst>
          </p:cNvPr>
          <p:cNvSpPr>
            <a:spLocks noChangeAspect="1"/>
          </p:cNvSpPr>
          <p:nvPr/>
        </p:nvSpPr>
        <p:spPr>
          <a:xfrm rot="963625">
            <a:off x="2893815" y="3103064"/>
            <a:ext cx="906207" cy="90620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55C73EFA-D3DD-9D22-F483-994AD4FA79CD}"/>
              </a:ext>
            </a:extLst>
          </p:cNvPr>
          <p:cNvSpPr txBox="1"/>
          <p:nvPr/>
        </p:nvSpPr>
        <p:spPr>
          <a:xfrm>
            <a:off x="645787" y="4038063"/>
            <a:ext cx="772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dirty="0"/>
              <a:t>[011]</a:t>
            </a:r>
          </a:p>
        </p:txBody>
      </p:sp>
      <p:cxnSp>
        <p:nvCxnSpPr>
          <p:cNvPr id="19" name="Straight Connector 21">
            <a:extLst>
              <a:ext uri="{FF2B5EF4-FFF2-40B4-BE49-F238E27FC236}">
                <a16:creationId xmlns:a16="http://schemas.microsoft.com/office/drawing/2014/main" id="{F0955D05-5371-AB18-9215-F7A93C215C25}"/>
              </a:ext>
            </a:extLst>
          </p:cNvPr>
          <p:cNvCxnSpPr>
            <a:cxnSpLocks/>
            <a:stCxn id="21" idx="0"/>
            <a:endCxn id="21" idx="0"/>
          </p:cNvCxnSpPr>
          <p:nvPr/>
        </p:nvCxnSpPr>
        <p:spPr>
          <a:xfrm>
            <a:off x="2229378" y="4068693"/>
            <a:ext cx="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6DEB3AB2-BBC0-8E8D-7E5C-7DAC871EC13F}"/>
              </a:ext>
            </a:extLst>
          </p:cNvPr>
          <p:cNvGrpSpPr/>
          <p:nvPr/>
        </p:nvGrpSpPr>
        <p:grpSpPr>
          <a:xfrm>
            <a:off x="1843219" y="4068693"/>
            <a:ext cx="772318" cy="369332"/>
            <a:chOff x="6273817" y="3647863"/>
            <a:chExt cx="772318" cy="369332"/>
          </a:xfrm>
        </p:grpSpPr>
        <p:sp>
          <p:nvSpPr>
            <p:cNvPr id="21" name="TextBox 16">
              <a:extLst>
                <a:ext uri="{FF2B5EF4-FFF2-40B4-BE49-F238E27FC236}">
                  <a16:creationId xmlns:a16="http://schemas.microsoft.com/office/drawing/2014/main" id="{230AAFB8-DB9A-4FEA-E7D7-EBC22C9C2DA0}"/>
                </a:ext>
              </a:extLst>
            </p:cNvPr>
            <p:cNvSpPr txBox="1"/>
            <p:nvPr/>
          </p:nvSpPr>
          <p:spPr>
            <a:xfrm>
              <a:off x="6273817" y="3647863"/>
              <a:ext cx="7723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AT" dirty="0"/>
                <a:t>[011]</a:t>
              </a:r>
            </a:p>
          </p:txBody>
        </p:sp>
        <p:cxnSp>
          <p:nvCxnSpPr>
            <p:cNvPr id="22" name="Straight Connector 24">
              <a:extLst>
                <a:ext uri="{FF2B5EF4-FFF2-40B4-BE49-F238E27FC236}">
                  <a16:creationId xmlns:a16="http://schemas.microsoft.com/office/drawing/2014/main" id="{E7B3C5E4-7861-EEC6-6CF9-43BA30AB245C}"/>
                </a:ext>
              </a:extLst>
            </p:cNvPr>
            <p:cNvCxnSpPr>
              <a:cxnSpLocks/>
            </p:cNvCxnSpPr>
            <p:nvPr/>
          </p:nvCxnSpPr>
          <p:spPr>
            <a:xfrm>
              <a:off x="6679020" y="3728140"/>
              <a:ext cx="93041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3" name="Straight Arrow Connector 7">
            <a:extLst>
              <a:ext uri="{FF2B5EF4-FFF2-40B4-BE49-F238E27FC236}">
                <a16:creationId xmlns:a16="http://schemas.microsoft.com/office/drawing/2014/main" id="{1D0F2A48-624C-D18A-46D9-A385349386A2}"/>
              </a:ext>
            </a:extLst>
          </p:cNvPr>
          <p:cNvCxnSpPr>
            <a:cxnSpLocks/>
          </p:cNvCxnSpPr>
          <p:nvPr/>
        </p:nvCxnSpPr>
        <p:spPr>
          <a:xfrm flipH="1" flipV="1">
            <a:off x="1130298" y="3876724"/>
            <a:ext cx="460800" cy="4968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10">
            <a:extLst>
              <a:ext uri="{FF2B5EF4-FFF2-40B4-BE49-F238E27FC236}">
                <a16:creationId xmlns:a16="http://schemas.microsoft.com/office/drawing/2014/main" id="{A08BEB96-BC29-04BB-4B5D-F8D5D266797F}"/>
              </a:ext>
            </a:extLst>
          </p:cNvPr>
          <p:cNvCxnSpPr>
            <a:cxnSpLocks/>
          </p:cNvCxnSpPr>
          <p:nvPr/>
        </p:nvCxnSpPr>
        <p:spPr>
          <a:xfrm flipV="1">
            <a:off x="1577095" y="3876028"/>
            <a:ext cx="460366" cy="4974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36">
            <a:extLst>
              <a:ext uri="{FF2B5EF4-FFF2-40B4-BE49-F238E27FC236}">
                <a16:creationId xmlns:a16="http://schemas.microsoft.com/office/drawing/2014/main" id="{0326964C-7B4D-6140-F073-EB25BA1F6A44}"/>
              </a:ext>
            </a:extLst>
          </p:cNvPr>
          <p:cNvCxnSpPr>
            <a:cxnSpLocks/>
          </p:cNvCxnSpPr>
          <p:nvPr/>
        </p:nvCxnSpPr>
        <p:spPr>
          <a:xfrm>
            <a:off x="4087730" y="1333500"/>
            <a:ext cx="304921" cy="2895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38">
            <a:extLst>
              <a:ext uri="{FF2B5EF4-FFF2-40B4-BE49-F238E27FC236}">
                <a16:creationId xmlns:a16="http://schemas.microsoft.com/office/drawing/2014/main" id="{A16B484B-EA8D-6070-D2D9-8B242634C66A}"/>
              </a:ext>
            </a:extLst>
          </p:cNvPr>
          <p:cNvSpPr txBox="1"/>
          <p:nvPr/>
        </p:nvSpPr>
        <p:spPr>
          <a:xfrm>
            <a:off x="4560297" y="2085315"/>
            <a:ext cx="5148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dirty="0"/>
              <a:t>MA</a:t>
            </a:r>
          </a:p>
        </p:txBody>
      </p:sp>
      <p:sp>
        <p:nvSpPr>
          <p:cNvPr id="34" name="Rectangle 5">
            <a:extLst>
              <a:ext uri="{FF2B5EF4-FFF2-40B4-BE49-F238E27FC236}">
                <a16:creationId xmlns:a16="http://schemas.microsoft.com/office/drawing/2014/main" id="{D0DB2C79-E08A-7293-8CF2-69AD2B4A078B}"/>
              </a:ext>
            </a:extLst>
          </p:cNvPr>
          <p:cNvSpPr>
            <a:spLocks noChangeAspect="1"/>
          </p:cNvSpPr>
          <p:nvPr/>
        </p:nvSpPr>
        <p:spPr>
          <a:xfrm rot="1027819">
            <a:off x="7372630" y="660988"/>
            <a:ext cx="837019" cy="83701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grpSp>
        <p:nvGrpSpPr>
          <p:cNvPr id="40" name="Gruppieren 39">
            <a:extLst>
              <a:ext uri="{FF2B5EF4-FFF2-40B4-BE49-F238E27FC236}">
                <a16:creationId xmlns:a16="http://schemas.microsoft.com/office/drawing/2014/main" id="{B35CCE6B-061B-AB0E-2A11-C9BB67E8DF36}"/>
              </a:ext>
            </a:extLst>
          </p:cNvPr>
          <p:cNvGrpSpPr/>
          <p:nvPr/>
        </p:nvGrpSpPr>
        <p:grpSpPr>
          <a:xfrm>
            <a:off x="4566680" y="4685948"/>
            <a:ext cx="1800000" cy="1676112"/>
            <a:chOff x="8667340" y="1348859"/>
            <a:chExt cx="1800000" cy="1676112"/>
          </a:xfrm>
        </p:grpSpPr>
        <p:pic>
          <p:nvPicPr>
            <p:cNvPr id="35" name="Picture 45">
              <a:extLst>
                <a:ext uri="{FF2B5EF4-FFF2-40B4-BE49-F238E27FC236}">
                  <a16:creationId xmlns:a16="http://schemas.microsoft.com/office/drawing/2014/main" id="{7347A921-2CF0-41D5-14FA-DBB258B8E7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667340" y="1348859"/>
              <a:ext cx="1800000" cy="1676112"/>
            </a:xfrm>
            <a:prstGeom prst="rect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</p:pic>
        <p:sp>
          <p:nvSpPr>
            <p:cNvPr id="38" name="Rectangle 5">
              <a:extLst>
                <a:ext uri="{FF2B5EF4-FFF2-40B4-BE49-F238E27FC236}">
                  <a16:creationId xmlns:a16="http://schemas.microsoft.com/office/drawing/2014/main" id="{37E55472-F15C-6C06-1B32-50CC96BD571E}"/>
                </a:ext>
              </a:extLst>
            </p:cNvPr>
            <p:cNvSpPr>
              <a:spLocks noChangeAspect="1"/>
            </p:cNvSpPr>
            <p:nvPr/>
          </p:nvSpPr>
          <p:spPr>
            <a:xfrm rot="963625">
              <a:off x="9116815" y="1667963"/>
              <a:ext cx="906207" cy="90620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</p:grpSp>
    </p:spTree>
    <p:extLst>
      <p:ext uri="{BB962C8B-B14F-4D97-AF65-F5344CB8AC3E}">
        <p14:creationId xmlns:p14="http://schemas.microsoft.com/office/powerpoint/2010/main" val="11146334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uppieren 30">
            <a:extLst>
              <a:ext uri="{FF2B5EF4-FFF2-40B4-BE49-F238E27FC236}">
                <a16:creationId xmlns:a16="http://schemas.microsoft.com/office/drawing/2014/main" id="{F7BA5018-61AF-FACB-C97A-2F1DF87ABE2F}"/>
              </a:ext>
            </a:extLst>
          </p:cNvPr>
          <p:cNvGrpSpPr/>
          <p:nvPr/>
        </p:nvGrpSpPr>
        <p:grpSpPr>
          <a:xfrm>
            <a:off x="175988" y="154888"/>
            <a:ext cx="6489700" cy="6489700"/>
            <a:chOff x="175988" y="154888"/>
            <a:chExt cx="6489700" cy="6489700"/>
          </a:xfrm>
        </p:grpSpPr>
        <p:pic>
          <p:nvPicPr>
            <p:cNvPr id="17" name="Picture 4">
              <a:extLst>
                <a:ext uri="{FF2B5EF4-FFF2-40B4-BE49-F238E27FC236}">
                  <a16:creationId xmlns:a16="http://schemas.microsoft.com/office/drawing/2014/main" id="{2526B1DD-BF26-237D-4D77-398AF30CD8B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5988" y="154888"/>
              <a:ext cx="6489700" cy="6489700"/>
            </a:xfrm>
            <a:prstGeom prst="rect">
              <a:avLst/>
            </a:prstGeom>
          </p:spPr>
        </p:pic>
        <p:sp>
          <p:nvSpPr>
            <p:cNvPr id="18" name="Rectangle 5">
              <a:extLst>
                <a:ext uri="{FF2B5EF4-FFF2-40B4-BE49-F238E27FC236}">
                  <a16:creationId xmlns:a16="http://schemas.microsoft.com/office/drawing/2014/main" id="{5487DC18-89DE-4E93-10FF-E4434B0FFBAD}"/>
                </a:ext>
              </a:extLst>
            </p:cNvPr>
            <p:cNvSpPr>
              <a:spLocks noChangeAspect="1"/>
            </p:cNvSpPr>
            <p:nvPr/>
          </p:nvSpPr>
          <p:spPr>
            <a:xfrm rot="963625">
              <a:off x="2893815" y="3103064"/>
              <a:ext cx="906207" cy="90620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  <p:sp>
          <p:nvSpPr>
            <p:cNvPr id="19" name="TextBox 19">
              <a:extLst>
                <a:ext uri="{FF2B5EF4-FFF2-40B4-BE49-F238E27FC236}">
                  <a16:creationId xmlns:a16="http://schemas.microsoft.com/office/drawing/2014/main" id="{18DFF8FA-AA91-3338-11E4-5D84BFCECDEB}"/>
                </a:ext>
              </a:extLst>
            </p:cNvPr>
            <p:cNvSpPr txBox="1"/>
            <p:nvPr/>
          </p:nvSpPr>
          <p:spPr>
            <a:xfrm>
              <a:off x="645787" y="4038063"/>
              <a:ext cx="7723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AT" dirty="0"/>
                <a:t>[011]</a:t>
              </a:r>
            </a:p>
          </p:txBody>
        </p:sp>
        <p:cxnSp>
          <p:nvCxnSpPr>
            <p:cNvPr id="20" name="Straight Connector 21">
              <a:extLst>
                <a:ext uri="{FF2B5EF4-FFF2-40B4-BE49-F238E27FC236}">
                  <a16:creationId xmlns:a16="http://schemas.microsoft.com/office/drawing/2014/main" id="{97CA0E2D-3515-3BFA-A9E2-1395787E62B9}"/>
                </a:ext>
              </a:extLst>
            </p:cNvPr>
            <p:cNvCxnSpPr>
              <a:cxnSpLocks/>
              <a:stCxn id="22" idx="0"/>
              <a:endCxn id="22" idx="0"/>
            </p:cNvCxnSpPr>
            <p:nvPr/>
          </p:nvCxnSpPr>
          <p:spPr>
            <a:xfrm>
              <a:off x="2229378" y="4068693"/>
              <a:ext cx="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1" name="Gruppieren 20">
              <a:extLst>
                <a:ext uri="{FF2B5EF4-FFF2-40B4-BE49-F238E27FC236}">
                  <a16:creationId xmlns:a16="http://schemas.microsoft.com/office/drawing/2014/main" id="{2BBA406E-4556-94AB-168A-D17D6861D4B1}"/>
                </a:ext>
              </a:extLst>
            </p:cNvPr>
            <p:cNvGrpSpPr/>
            <p:nvPr/>
          </p:nvGrpSpPr>
          <p:grpSpPr>
            <a:xfrm>
              <a:off x="1843219" y="4068693"/>
              <a:ext cx="772318" cy="369332"/>
              <a:chOff x="6273817" y="3647863"/>
              <a:chExt cx="772318" cy="369332"/>
            </a:xfrm>
          </p:grpSpPr>
          <p:sp>
            <p:nvSpPr>
              <p:cNvPr id="22" name="TextBox 16">
                <a:extLst>
                  <a:ext uri="{FF2B5EF4-FFF2-40B4-BE49-F238E27FC236}">
                    <a16:creationId xmlns:a16="http://schemas.microsoft.com/office/drawing/2014/main" id="{4F0C0DDF-3237-DC95-3777-E1A70A48C981}"/>
                  </a:ext>
                </a:extLst>
              </p:cNvPr>
              <p:cNvSpPr txBox="1"/>
              <p:nvPr/>
            </p:nvSpPr>
            <p:spPr>
              <a:xfrm>
                <a:off x="6273817" y="3647863"/>
                <a:ext cx="77231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AT" dirty="0"/>
                  <a:t>[011]</a:t>
                </a:r>
              </a:p>
            </p:txBody>
          </p:sp>
          <p:cxnSp>
            <p:nvCxnSpPr>
              <p:cNvPr id="23" name="Straight Connector 24">
                <a:extLst>
                  <a:ext uri="{FF2B5EF4-FFF2-40B4-BE49-F238E27FC236}">
                    <a16:creationId xmlns:a16="http://schemas.microsoft.com/office/drawing/2014/main" id="{0CC67649-5E65-DAB5-2215-4C70AE84959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79020" y="3728140"/>
                <a:ext cx="93041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4" name="Straight Arrow Connector 7">
              <a:extLst>
                <a:ext uri="{FF2B5EF4-FFF2-40B4-BE49-F238E27FC236}">
                  <a16:creationId xmlns:a16="http://schemas.microsoft.com/office/drawing/2014/main" id="{5DFD3727-30A8-0BE9-6408-B4A989F3F4B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30298" y="3876724"/>
              <a:ext cx="460800" cy="49680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10">
              <a:extLst>
                <a:ext uri="{FF2B5EF4-FFF2-40B4-BE49-F238E27FC236}">
                  <a16:creationId xmlns:a16="http://schemas.microsoft.com/office/drawing/2014/main" id="{6F47ECAC-F911-FDF1-ABFA-67118315B7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77095" y="3876028"/>
              <a:ext cx="460366" cy="49749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36">
              <a:extLst>
                <a:ext uri="{FF2B5EF4-FFF2-40B4-BE49-F238E27FC236}">
                  <a16:creationId xmlns:a16="http://schemas.microsoft.com/office/drawing/2014/main" id="{346ED37F-FE23-0874-4BC4-B66083E75D96}"/>
                </a:ext>
              </a:extLst>
            </p:cNvPr>
            <p:cNvCxnSpPr>
              <a:cxnSpLocks/>
            </p:cNvCxnSpPr>
            <p:nvPr/>
          </p:nvCxnSpPr>
          <p:spPr>
            <a:xfrm>
              <a:off x="4087730" y="1333500"/>
              <a:ext cx="304921" cy="28956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38">
              <a:extLst>
                <a:ext uri="{FF2B5EF4-FFF2-40B4-BE49-F238E27FC236}">
                  <a16:creationId xmlns:a16="http://schemas.microsoft.com/office/drawing/2014/main" id="{EADD50C9-5F90-7472-CEC5-8A7C833A1850}"/>
                </a:ext>
              </a:extLst>
            </p:cNvPr>
            <p:cNvSpPr txBox="1"/>
            <p:nvPr/>
          </p:nvSpPr>
          <p:spPr>
            <a:xfrm>
              <a:off x="4560297" y="2085315"/>
              <a:ext cx="5148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AT" dirty="0"/>
                <a:t>MA</a:t>
              </a:r>
            </a:p>
          </p:txBody>
        </p:sp>
        <p:grpSp>
          <p:nvGrpSpPr>
            <p:cNvPr id="28" name="Gruppieren 27">
              <a:extLst>
                <a:ext uri="{FF2B5EF4-FFF2-40B4-BE49-F238E27FC236}">
                  <a16:creationId xmlns:a16="http://schemas.microsoft.com/office/drawing/2014/main" id="{714A8AD4-E040-CFA8-DC22-C26007D87E04}"/>
                </a:ext>
              </a:extLst>
            </p:cNvPr>
            <p:cNvGrpSpPr/>
            <p:nvPr/>
          </p:nvGrpSpPr>
          <p:grpSpPr>
            <a:xfrm>
              <a:off x="4566680" y="4685948"/>
              <a:ext cx="1800000" cy="1676112"/>
              <a:chOff x="8667340" y="1348859"/>
              <a:chExt cx="1800000" cy="1676112"/>
            </a:xfrm>
          </p:grpSpPr>
          <p:pic>
            <p:nvPicPr>
              <p:cNvPr id="29" name="Picture 45">
                <a:extLst>
                  <a:ext uri="{FF2B5EF4-FFF2-40B4-BE49-F238E27FC236}">
                    <a16:creationId xmlns:a16="http://schemas.microsoft.com/office/drawing/2014/main" id="{F8A83200-7F25-AB1D-5727-C010AF8FCD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667340" y="1348859"/>
                <a:ext cx="1800000" cy="1676112"/>
              </a:xfrm>
              <a:prstGeom prst="rect">
                <a:avLst/>
              </a:prstGeom>
              <a:ln w="127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</p:pic>
          <p:sp>
            <p:nvSpPr>
              <p:cNvPr id="30" name="Rectangle 5">
                <a:extLst>
                  <a:ext uri="{FF2B5EF4-FFF2-40B4-BE49-F238E27FC236}">
                    <a16:creationId xmlns:a16="http://schemas.microsoft.com/office/drawing/2014/main" id="{7E73A357-1804-A3BA-3625-774262F60C3D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963625">
                <a:off x="9116815" y="1667963"/>
                <a:ext cx="906207" cy="90620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AT"/>
              </a:p>
            </p:txBody>
          </p:sp>
        </p:grpSp>
      </p:grpSp>
      <p:pic>
        <p:nvPicPr>
          <p:cNvPr id="32" name="Picture 3">
            <a:extLst>
              <a:ext uri="{FF2B5EF4-FFF2-40B4-BE49-F238E27FC236}">
                <a16:creationId xmlns:a16="http://schemas.microsoft.com/office/drawing/2014/main" id="{E4139833-3F44-4944-DCA5-548215D12A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3344" y="609693"/>
            <a:ext cx="3869444" cy="4119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747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FFA92-4147-4720-A5EC-88DC9DEBF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FD51AD6-F785-EF9F-69AA-AA0ADAB8A5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657" y="1341804"/>
            <a:ext cx="4666004" cy="4666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8156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2BAB0C-D562-4965-92D2-2643FD771F4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AT" dirty="0"/>
              <a:t>Ag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C30F6D-55BD-4502-876D-4C9086733A9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7193844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445</Words>
  <Application>Microsoft Office PowerPoint</Application>
  <PresentationFormat>Breitbild</PresentationFormat>
  <Paragraphs>38</Paragraphs>
  <Slides>17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17</vt:i4>
      </vt:variant>
    </vt:vector>
  </HeadingPairs>
  <TitlesOfParts>
    <vt:vector size="22" baseType="lpstr">
      <vt:lpstr>Arial</vt:lpstr>
      <vt:lpstr>Calibri</vt:lpstr>
      <vt:lpstr>Calibri Light</vt:lpstr>
      <vt:lpstr>Times New Roman</vt:lpstr>
      <vt:lpstr>Office Theme</vt:lpstr>
      <vt:lpstr>MgO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Ag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ltstm</dc:creator>
  <cp:lastModifiedBy>Sokolov, Aleksey</cp:lastModifiedBy>
  <cp:revision>36</cp:revision>
  <dcterms:created xsi:type="dcterms:W3CDTF">2023-07-13T09:36:19Z</dcterms:created>
  <dcterms:modified xsi:type="dcterms:W3CDTF">2023-08-31T02:10:17Z</dcterms:modified>
</cp:coreProperties>
</file>